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96" r:id="rId3"/>
    <p:sldId id="257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263" r:id="rId12"/>
    <p:sldId id="264" r:id="rId13"/>
    <p:sldId id="297" r:id="rId14"/>
    <p:sldId id="259" r:id="rId15"/>
    <p:sldId id="262" r:id="rId16"/>
    <p:sldId id="275" r:id="rId17"/>
    <p:sldId id="274" r:id="rId18"/>
    <p:sldId id="277" r:id="rId19"/>
    <p:sldId id="286" r:id="rId20"/>
    <p:sldId id="298" r:id="rId21"/>
    <p:sldId id="284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289" r:id="rId30"/>
    <p:sldId id="288" r:id="rId31"/>
    <p:sldId id="308" r:id="rId32"/>
    <p:sldId id="312" r:id="rId33"/>
    <p:sldId id="291" r:id="rId34"/>
    <p:sldId id="293" r:id="rId35"/>
    <p:sldId id="313" r:id="rId36"/>
    <p:sldId id="287" r:id="rId37"/>
    <p:sldId id="309" r:id="rId38"/>
    <p:sldId id="295" r:id="rId39"/>
    <p:sldId id="310" r:id="rId40"/>
    <p:sldId id="321" r:id="rId41"/>
    <p:sldId id="311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1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1F6DA5-2A22-4AB0-8007-16815F9670AA}" type="doc">
      <dgm:prSet loTypeId="urn:microsoft.com/office/officeart/2005/8/layout/list1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391D6E1-01E8-4153-A96D-B2EAF6D784DC}">
      <dgm:prSet phldrT="[Text]" custT="1"/>
      <dgm:spPr/>
      <dgm:t>
        <a:bodyPr/>
        <a:lstStyle/>
        <a:p>
          <a:r>
            <a:rPr lang="de-DE" sz="2000" b="1" i="1" dirty="0" smtClean="0"/>
            <a:t>Planung – </a:t>
          </a:r>
          <a:r>
            <a:rPr lang="de-DE" sz="2000" dirty="0" smtClean="0"/>
            <a:t>Ausgangspunkt Führungsprozess </a:t>
          </a:r>
          <a:r>
            <a:rPr lang="de-DE" sz="2000" dirty="0" smtClean="0">
              <a:sym typeface="Wingdings" panose="05000000000000000000" pitchFamily="2" charset="2"/>
            </a:rPr>
            <a:t></a:t>
          </a:r>
          <a:r>
            <a:rPr lang="de-DE" sz="2000" dirty="0" smtClean="0"/>
            <a:t> Zieldefinition/Maßnahmen zur Erreichung</a:t>
          </a:r>
          <a:endParaRPr lang="de-DE" sz="2000" dirty="0"/>
        </a:p>
      </dgm:t>
    </dgm:pt>
    <dgm:pt modelId="{9ED5BBAF-81EF-441A-98E0-3ABEED9E09FD}" type="parTrans" cxnId="{DADA448E-DD70-43E7-BC76-3F285E005E06}">
      <dgm:prSet/>
      <dgm:spPr/>
      <dgm:t>
        <a:bodyPr/>
        <a:lstStyle/>
        <a:p>
          <a:endParaRPr lang="de-DE"/>
        </a:p>
      </dgm:t>
    </dgm:pt>
    <dgm:pt modelId="{96CD4527-2780-4160-A665-C1A7990A5DD9}" type="sibTrans" cxnId="{DADA448E-DD70-43E7-BC76-3F285E005E06}">
      <dgm:prSet/>
      <dgm:spPr/>
      <dgm:t>
        <a:bodyPr/>
        <a:lstStyle/>
        <a:p>
          <a:endParaRPr lang="de-DE"/>
        </a:p>
      </dgm:t>
    </dgm:pt>
    <dgm:pt modelId="{D7E3419A-B995-41E3-8DF3-C5C2969874C6}">
      <dgm:prSet custT="1"/>
      <dgm:spPr/>
      <dgm:t>
        <a:bodyPr/>
        <a:lstStyle/>
        <a:p>
          <a:r>
            <a:rPr lang="de-DE" sz="2000" b="1" i="1" dirty="0" smtClean="0"/>
            <a:t>Steuerung – </a:t>
          </a:r>
          <a:r>
            <a:rPr lang="de-DE" sz="2000" dirty="0" smtClean="0"/>
            <a:t>Verknüpfung von Planung und Realisation</a:t>
          </a:r>
          <a:endParaRPr lang="de-DE" sz="2000" dirty="0"/>
        </a:p>
      </dgm:t>
    </dgm:pt>
    <dgm:pt modelId="{E248515D-C16F-44D4-BF4B-76857726A370}" type="parTrans" cxnId="{CC187945-7E9D-491D-82CD-1C3A4E4EAAF3}">
      <dgm:prSet/>
      <dgm:spPr/>
      <dgm:t>
        <a:bodyPr/>
        <a:lstStyle/>
        <a:p>
          <a:endParaRPr lang="de-DE"/>
        </a:p>
      </dgm:t>
    </dgm:pt>
    <dgm:pt modelId="{7C808A1C-24CA-4F98-8851-9D9209204866}" type="sibTrans" cxnId="{CC187945-7E9D-491D-82CD-1C3A4E4EAAF3}">
      <dgm:prSet/>
      <dgm:spPr/>
      <dgm:t>
        <a:bodyPr/>
        <a:lstStyle/>
        <a:p>
          <a:endParaRPr lang="de-DE"/>
        </a:p>
      </dgm:t>
    </dgm:pt>
    <dgm:pt modelId="{3250246E-D669-4D3D-AD83-E343DDEE0F2A}">
      <dgm:prSet custT="1"/>
      <dgm:spPr/>
      <dgm:t>
        <a:bodyPr/>
        <a:lstStyle/>
        <a:p>
          <a:r>
            <a:rPr lang="de-DE" sz="2000" b="1" i="1" dirty="0" smtClean="0"/>
            <a:t>Kontrolle – </a:t>
          </a:r>
          <a:r>
            <a:rPr lang="de-DE" sz="2000" dirty="0" smtClean="0"/>
            <a:t>Ergebnisse des geplanten Handelns (Korrekturen nötig?)</a:t>
          </a:r>
          <a:endParaRPr lang="de-DE" sz="2000" dirty="0"/>
        </a:p>
      </dgm:t>
    </dgm:pt>
    <dgm:pt modelId="{14BAFE7B-3ACB-4920-A905-39DB81595F7F}" type="parTrans" cxnId="{B8E77F14-9BFD-47C4-94A2-61BE32A77E9E}">
      <dgm:prSet/>
      <dgm:spPr/>
      <dgm:t>
        <a:bodyPr/>
        <a:lstStyle/>
        <a:p>
          <a:endParaRPr lang="de-DE"/>
        </a:p>
      </dgm:t>
    </dgm:pt>
    <dgm:pt modelId="{01A347E1-11C0-486E-809D-C5C99FC50341}" type="sibTrans" cxnId="{B8E77F14-9BFD-47C4-94A2-61BE32A77E9E}">
      <dgm:prSet/>
      <dgm:spPr/>
      <dgm:t>
        <a:bodyPr/>
        <a:lstStyle/>
        <a:p>
          <a:endParaRPr lang="de-DE"/>
        </a:p>
      </dgm:t>
    </dgm:pt>
    <dgm:pt modelId="{6F1DDBE3-519C-4901-A06F-8FEA0C449379}" type="pres">
      <dgm:prSet presAssocID="{0E1F6DA5-2A22-4AB0-8007-16815F9670AA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48C4146-D2E1-4B78-A2FB-A30B06B85C81}" type="pres">
      <dgm:prSet presAssocID="{7391D6E1-01E8-4153-A96D-B2EAF6D784DC}" presName="parentLin" presStyleCnt="0"/>
      <dgm:spPr/>
    </dgm:pt>
    <dgm:pt modelId="{683B4CCD-D001-427F-92AD-6F04ECBA17E5}" type="pres">
      <dgm:prSet presAssocID="{7391D6E1-01E8-4153-A96D-B2EAF6D784DC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2824AB57-7375-4F46-A7CE-0346D8A1E5C9}" type="pres">
      <dgm:prSet presAssocID="{7391D6E1-01E8-4153-A96D-B2EAF6D784D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544302D-5AA9-435B-AC30-F7677B2962B0}" type="pres">
      <dgm:prSet presAssocID="{7391D6E1-01E8-4153-A96D-B2EAF6D784DC}" presName="negativeSpace" presStyleCnt="0"/>
      <dgm:spPr/>
    </dgm:pt>
    <dgm:pt modelId="{A7172C56-3660-4E87-A5E1-72E48A867D82}" type="pres">
      <dgm:prSet presAssocID="{7391D6E1-01E8-4153-A96D-B2EAF6D784DC}" presName="childText" presStyleLbl="conFgAcc1" presStyleIdx="0" presStyleCnt="3">
        <dgm:presLayoutVars>
          <dgm:bulletEnabled val="1"/>
        </dgm:presLayoutVars>
      </dgm:prSet>
      <dgm:spPr/>
    </dgm:pt>
    <dgm:pt modelId="{872F50E0-7FE8-43CD-AEB1-7548009A7B84}" type="pres">
      <dgm:prSet presAssocID="{96CD4527-2780-4160-A665-C1A7990A5DD9}" presName="spaceBetweenRectangles" presStyleCnt="0"/>
      <dgm:spPr/>
    </dgm:pt>
    <dgm:pt modelId="{FAF0FE5A-1FEB-4849-BE6C-75B63052D828}" type="pres">
      <dgm:prSet presAssocID="{D7E3419A-B995-41E3-8DF3-C5C2969874C6}" presName="parentLin" presStyleCnt="0"/>
      <dgm:spPr/>
    </dgm:pt>
    <dgm:pt modelId="{8141AD8A-4CCD-49F5-8965-EE1F04C62A0A}" type="pres">
      <dgm:prSet presAssocID="{D7E3419A-B995-41E3-8DF3-C5C2969874C6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16CA6F06-4E79-4B95-9A6F-CB55A0C35634}" type="pres">
      <dgm:prSet presAssocID="{D7E3419A-B995-41E3-8DF3-C5C2969874C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DDD2A21-66FE-4535-B931-661E80949B8E}" type="pres">
      <dgm:prSet presAssocID="{D7E3419A-B995-41E3-8DF3-C5C2969874C6}" presName="negativeSpace" presStyleCnt="0"/>
      <dgm:spPr/>
    </dgm:pt>
    <dgm:pt modelId="{012E1218-679C-4F1A-A9AA-FBBF58C3F4F9}" type="pres">
      <dgm:prSet presAssocID="{D7E3419A-B995-41E3-8DF3-C5C2969874C6}" presName="childText" presStyleLbl="conFgAcc1" presStyleIdx="1" presStyleCnt="3">
        <dgm:presLayoutVars>
          <dgm:bulletEnabled val="1"/>
        </dgm:presLayoutVars>
      </dgm:prSet>
      <dgm:spPr/>
    </dgm:pt>
    <dgm:pt modelId="{2E421B69-9AD4-4FAD-9B1E-ED62F1FB6680}" type="pres">
      <dgm:prSet presAssocID="{7C808A1C-24CA-4F98-8851-9D9209204866}" presName="spaceBetweenRectangles" presStyleCnt="0"/>
      <dgm:spPr/>
    </dgm:pt>
    <dgm:pt modelId="{64AFC83F-56A7-44D2-B12F-51B154AFC2CC}" type="pres">
      <dgm:prSet presAssocID="{3250246E-D669-4D3D-AD83-E343DDEE0F2A}" presName="parentLin" presStyleCnt="0"/>
      <dgm:spPr/>
    </dgm:pt>
    <dgm:pt modelId="{098A5E00-4E56-46B3-99BA-D01665208C58}" type="pres">
      <dgm:prSet presAssocID="{3250246E-D669-4D3D-AD83-E343DDEE0F2A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E5182FF8-01C3-4B0A-AD9D-2B80BEA77747}" type="pres">
      <dgm:prSet presAssocID="{3250246E-D669-4D3D-AD83-E343DDEE0F2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5BD66D6-1415-4E91-9307-67ADCE16D027}" type="pres">
      <dgm:prSet presAssocID="{3250246E-D669-4D3D-AD83-E343DDEE0F2A}" presName="negativeSpace" presStyleCnt="0"/>
      <dgm:spPr/>
    </dgm:pt>
    <dgm:pt modelId="{0EF48546-A267-40CC-ABB3-22C14D3AC4E9}" type="pres">
      <dgm:prSet presAssocID="{3250246E-D669-4D3D-AD83-E343DDEE0F2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D6A68CD4-92BE-4FEB-8CAC-C35A0A156EE1}" type="presOf" srcId="{7391D6E1-01E8-4153-A96D-B2EAF6D784DC}" destId="{683B4CCD-D001-427F-92AD-6F04ECBA17E5}" srcOrd="0" destOrd="0" presId="urn:microsoft.com/office/officeart/2005/8/layout/list1"/>
    <dgm:cxn modelId="{D12BE444-DA5E-489F-A3DA-E36460F1FD63}" type="presOf" srcId="{3250246E-D669-4D3D-AD83-E343DDEE0F2A}" destId="{E5182FF8-01C3-4B0A-AD9D-2B80BEA77747}" srcOrd="1" destOrd="0" presId="urn:microsoft.com/office/officeart/2005/8/layout/list1"/>
    <dgm:cxn modelId="{E2744AFA-CB1F-4A85-92A6-C41C94D1A5C3}" type="presOf" srcId="{D7E3419A-B995-41E3-8DF3-C5C2969874C6}" destId="{16CA6F06-4E79-4B95-9A6F-CB55A0C35634}" srcOrd="1" destOrd="0" presId="urn:microsoft.com/office/officeart/2005/8/layout/list1"/>
    <dgm:cxn modelId="{94FF10CF-9170-4200-81C4-94EB9267001F}" type="presOf" srcId="{7391D6E1-01E8-4153-A96D-B2EAF6D784DC}" destId="{2824AB57-7375-4F46-A7CE-0346D8A1E5C9}" srcOrd="1" destOrd="0" presId="urn:microsoft.com/office/officeart/2005/8/layout/list1"/>
    <dgm:cxn modelId="{CC187945-7E9D-491D-82CD-1C3A4E4EAAF3}" srcId="{0E1F6DA5-2A22-4AB0-8007-16815F9670AA}" destId="{D7E3419A-B995-41E3-8DF3-C5C2969874C6}" srcOrd="1" destOrd="0" parTransId="{E248515D-C16F-44D4-BF4B-76857726A370}" sibTransId="{7C808A1C-24CA-4F98-8851-9D9209204866}"/>
    <dgm:cxn modelId="{73B7CE12-D51C-47F5-AD17-96E413652474}" type="presOf" srcId="{D7E3419A-B995-41E3-8DF3-C5C2969874C6}" destId="{8141AD8A-4CCD-49F5-8965-EE1F04C62A0A}" srcOrd="0" destOrd="0" presId="urn:microsoft.com/office/officeart/2005/8/layout/list1"/>
    <dgm:cxn modelId="{83440552-6E27-4656-B7DC-2D2AC76E765A}" type="presOf" srcId="{0E1F6DA5-2A22-4AB0-8007-16815F9670AA}" destId="{6F1DDBE3-519C-4901-A06F-8FEA0C449379}" srcOrd="0" destOrd="0" presId="urn:microsoft.com/office/officeart/2005/8/layout/list1"/>
    <dgm:cxn modelId="{B8E77F14-9BFD-47C4-94A2-61BE32A77E9E}" srcId="{0E1F6DA5-2A22-4AB0-8007-16815F9670AA}" destId="{3250246E-D669-4D3D-AD83-E343DDEE0F2A}" srcOrd="2" destOrd="0" parTransId="{14BAFE7B-3ACB-4920-A905-39DB81595F7F}" sibTransId="{01A347E1-11C0-486E-809D-C5C99FC50341}"/>
    <dgm:cxn modelId="{DADA448E-DD70-43E7-BC76-3F285E005E06}" srcId="{0E1F6DA5-2A22-4AB0-8007-16815F9670AA}" destId="{7391D6E1-01E8-4153-A96D-B2EAF6D784DC}" srcOrd="0" destOrd="0" parTransId="{9ED5BBAF-81EF-441A-98E0-3ABEED9E09FD}" sibTransId="{96CD4527-2780-4160-A665-C1A7990A5DD9}"/>
    <dgm:cxn modelId="{197B56B1-6B73-4B27-9E6D-8EC2E873F0E2}" type="presOf" srcId="{3250246E-D669-4D3D-AD83-E343DDEE0F2A}" destId="{098A5E00-4E56-46B3-99BA-D01665208C58}" srcOrd="0" destOrd="0" presId="urn:microsoft.com/office/officeart/2005/8/layout/list1"/>
    <dgm:cxn modelId="{BCAA3805-2EEB-486F-BFBF-E469D4780175}" type="presParOf" srcId="{6F1DDBE3-519C-4901-A06F-8FEA0C449379}" destId="{748C4146-D2E1-4B78-A2FB-A30B06B85C81}" srcOrd="0" destOrd="0" presId="urn:microsoft.com/office/officeart/2005/8/layout/list1"/>
    <dgm:cxn modelId="{B08229FD-52CF-4540-BFA9-A4E721968288}" type="presParOf" srcId="{748C4146-D2E1-4B78-A2FB-A30B06B85C81}" destId="{683B4CCD-D001-427F-92AD-6F04ECBA17E5}" srcOrd="0" destOrd="0" presId="urn:microsoft.com/office/officeart/2005/8/layout/list1"/>
    <dgm:cxn modelId="{237C7C75-67ED-4D8D-A275-6262A95C677E}" type="presParOf" srcId="{748C4146-D2E1-4B78-A2FB-A30B06B85C81}" destId="{2824AB57-7375-4F46-A7CE-0346D8A1E5C9}" srcOrd="1" destOrd="0" presId="urn:microsoft.com/office/officeart/2005/8/layout/list1"/>
    <dgm:cxn modelId="{D6E5DB7D-52DA-484B-9B30-B662E4AA956B}" type="presParOf" srcId="{6F1DDBE3-519C-4901-A06F-8FEA0C449379}" destId="{1544302D-5AA9-435B-AC30-F7677B2962B0}" srcOrd="1" destOrd="0" presId="urn:microsoft.com/office/officeart/2005/8/layout/list1"/>
    <dgm:cxn modelId="{5EA1F09F-EED7-4D97-A120-632D7363E286}" type="presParOf" srcId="{6F1DDBE3-519C-4901-A06F-8FEA0C449379}" destId="{A7172C56-3660-4E87-A5E1-72E48A867D82}" srcOrd="2" destOrd="0" presId="urn:microsoft.com/office/officeart/2005/8/layout/list1"/>
    <dgm:cxn modelId="{DCC19D2C-3584-4DC4-A2F4-2612FFCE6B60}" type="presParOf" srcId="{6F1DDBE3-519C-4901-A06F-8FEA0C449379}" destId="{872F50E0-7FE8-43CD-AEB1-7548009A7B84}" srcOrd="3" destOrd="0" presId="urn:microsoft.com/office/officeart/2005/8/layout/list1"/>
    <dgm:cxn modelId="{7D29009B-06BA-470E-BB91-417E4BA91949}" type="presParOf" srcId="{6F1DDBE3-519C-4901-A06F-8FEA0C449379}" destId="{FAF0FE5A-1FEB-4849-BE6C-75B63052D828}" srcOrd="4" destOrd="0" presId="urn:microsoft.com/office/officeart/2005/8/layout/list1"/>
    <dgm:cxn modelId="{5EA1807F-199E-4CA3-9B6B-74538454D572}" type="presParOf" srcId="{FAF0FE5A-1FEB-4849-BE6C-75B63052D828}" destId="{8141AD8A-4CCD-49F5-8965-EE1F04C62A0A}" srcOrd="0" destOrd="0" presId="urn:microsoft.com/office/officeart/2005/8/layout/list1"/>
    <dgm:cxn modelId="{C495B13B-84E6-477E-A06D-5457C50BA77E}" type="presParOf" srcId="{FAF0FE5A-1FEB-4849-BE6C-75B63052D828}" destId="{16CA6F06-4E79-4B95-9A6F-CB55A0C35634}" srcOrd="1" destOrd="0" presId="urn:microsoft.com/office/officeart/2005/8/layout/list1"/>
    <dgm:cxn modelId="{C9D4E709-E878-4438-80D5-DC3A69F4F5C8}" type="presParOf" srcId="{6F1DDBE3-519C-4901-A06F-8FEA0C449379}" destId="{2DDD2A21-66FE-4535-B931-661E80949B8E}" srcOrd="5" destOrd="0" presId="urn:microsoft.com/office/officeart/2005/8/layout/list1"/>
    <dgm:cxn modelId="{26299F78-4663-4B14-A3A9-9DD1BB7D3AD2}" type="presParOf" srcId="{6F1DDBE3-519C-4901-A06F-8FEA0C449379}" destId="{012E1218-679C-4F1A-A9AA-FBBF58C3F4F9}" srcOrd="6" destOrd="0" presId="urn:microsoft.com/office/officeart/2005/8/layout/list1"/>
    <dgm:cxn modelId="{D40173F8-04F4-4251-A1F4-50EA9B5F141A}" type="presParOf" srcId="{6F1DDBE3-519C-4901-A06F-8FEA0C449379}" destId="{2E421B69-9AD4-4FAD-9B1E-ED62F1FB6680}" srcOrd="7" destOrd="0" presId="urn:microsoft.com/office/officeart/2005/8/layout/list1"/>
    <dgm:cxn modelId="{B5B2A8A6-31B2-4E15-B2D9-AD16191B7C71}" type="presParOf" srcId="{6F1DDBE3-519C-4901-A06F-8FEA0C449379}" destId="{64AFC83F-56A7-44D2-B12F-51B154AFC2CC}" srcOrd="8" destOrd="0" presId="urn:microsoft.com/office/officeart/2005/8/layout/list1"/>
    <dgm:cxn modelId="{2053220A-F7BA-4C37-8439-A0A73C0FAFCE}" type="presParOf" srcId="{64AFC83F-56A7-44D2-B12F-51B154AFC2CC}" destId="{098A5E00-4E56-46B3-99BA-D01665208C58}" srcOrd="0" destOrd="0" presId="urn:microsoft.com/office/officeart/2005/8/layout/list1"/>
    <dgm:cxn modelId="{A6122E99-314B-4CA7-BFD7-716CB0CF1E12}" type="presParOf" srcId="{64AFC83F-56A7-44D2-B12F-51B154AFC2CC}" destId="{E5182FF8-01C3-4B0A-AD9D-2B80BEA77747}" srcOrd="1" destOrd="0" presId="urn:microsoft.com/office/officeart/2005/8/layout/list1"/>
    <dgm:cxn modelId="{FC0C60EF-B96B-4737-8F89-0E645D404189}" type="presParOf" srcId="{6F1DDBE3-519C-4901-A06F-8FEA0C449379}" destId="{A5BD66D6-1415-4E91-9307-67ADCE16D027}" srcOrd="9" destOrd="0" presId="urn:microsoft.com/office/officeart/2005/8/layout/list1"/>
    <dgm:cxn modelId="{90298F33-0E40-4D2E-8FC7-BA45E9EBA5D1}" type="presParOf" srcId="{6F1DDBE3-519C-4901-A06F-8FEA0C449379}" destId="{0EF48546-A267-40CC-ABB3-22C14D3AC4E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85E0F4D-1857-427C-B3BD-A5AA2B6590B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533274EB-7925-459D-ACD7-22C98214B7A5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sz="1800" dirty="0" smtClean="0"/>
            <a:t>1. Formulierung persönlicher Ziele/Werte </a:t>
          </a:r>
          <a:endParaRPr lang="de-DE" sz="1800" dirty="0"/>
        </a:p>
      </dgm:t>
    </dgm:pt>
    <dgm:pt modelId="{6501A8F2-6D45-4807-8A6F-7BD1CF6CDA76}" type="parTrans" cxnId="{85BAF3D7-321C-48A7-9412-28C1E2025EF7}">
      <dgm:prSet/>
      <dgm:spPr/>
      <dgm:t>
        <a:bodyPr/>
        <a:lstStyle/>
        <a:p>
          <a:endParaRPr lang="de-DE"/>
        </a:p>
      </dgm:t>
    </dgm:pt>
    <dgm:pt modelId="{D55F34F7-086A-4553-8EBD-5059602FA111}" type="sibTrans" cxnId="{85BAF3D7-321C-48A7-9412-28C1E2025EF7}">
      <dgm:prSet/>
      <dgm:spPr/>
      <dgm:t>
        <a:bodyPr/>
        <a:lstStyle/>
        <a:p>
          <a:endParaRPr lang="de-DE"/>
        </a:p>
      </dgm:t>
    </dgm:pt>
    <dgm:pt modelId="{DCAD1A63-A594-4AC6-9C82-9F24D550A785}">
      <dgm:prSet custT="1"/>
      <dgm:spPr>
        <a:solidFill>
          <a:srgbClr val="FFC000"/>
        </a:solidFill>
      </dgm:spPr>
      <dgm:t>
        <a:bodyPr/>
        <a:lstStyle/>
        <a:p>
          <a:r>
            <a:rPr lang="de-DE" sz="1800" dirty="0" smtClean="0"/>
            <a:t>2. Formulierung von Vision (Was wollen wir erreichen?)/ und Mission (Wie wollen wir von Dritten gesehen werden?)</a:t>
          </a:r>
          <a:endParaRPr lang="de-DE" sz="1800" dirty="0"/>
        </a:p>
      </dgm:t>
    </dgm:pt>
    <dgm:pt modelId="{5A52B74F-9606-4FE3-B14C-5E1CD7B05A8F}" type="parTrans" cxnId="{347F50BE-8200-4B72-A1C6-360966215D4A}">
      <dgm:prSet/>
      <dgm:spPr/>
      <dgm:t>
        <a:bodyPr/>
        <a:lstStyle/>
        <a:p>
          <a:endParaRPr lang="de-DE"/>
        </a:p>
      </dgm:t>
    </dgm:pt>
    <dgm:pt modelId="{47B07560-22D0-4596-A172-EA3478134DFD}" type="sibTrans" cxnId="{347F50BE-8200-4B72-A1C6-360966215D4A}">
      <dgm:prSet/>
      <dgm:spPr/>
      <dgm:t>
        <a:bodyPr/>
        <a:lstStyle/>
        <a:p>
          <a:endParaRPr lang="de-DE"/>
        </a:p>
      </dgm:t>
    </dgm:pt>
    <dgm:pt modelId="{22C1F4D9-68C2-42BA-9444-FDBB191C9F8B}">
      <dgm:prSet custT="1"/>
      <dgm:spPr>
        <a:solidFill>
          <a:srgbClr val="92D050"/>
        </a:solidFill>
      </dgm:spPr>
      <dgm:t>
        <a:bodyPr/>
        <a:lstStyle/>
        <a:p>
          <a:r>
            <a:rPr lang="de-DE" sz="1800" dirty="0" smtClean="0"/>
            <a:t>3. Festlegung strategischer Ziele nach SMART-Prinzip (spezifisch, messbar, attraktiv, realistisch, terminiert)</a:t>
          </a:r>
          <a:endParaRPr lang="de-DE" sz="1800" dirty="0"/>
        </a:p>
      </dgm:t>
    </dgm:pt>
    <dgm:pt modelId="{5899954B-EAEF-4DE0-B8DC-D96EA7006950}" type="parTrans" cxnId="{526B4070-2778-4587-806B-031973FAF8F2}">
      <dgm:prSet/>
      <dgm:spPr/>
      <dgm:t>
        <a:bodyPr/>
        <a:lstStyle/>
        <a:p>
          <a:endParaRPr lang="de-DE"/>
        </a:p>
      </dgm:t>
    </dgm:pt>
    <dgm:pt modelId="{0A4BC467-0FE8-4B98-9C22-6CE9DA9FE9E9}" type="sibTrans" cxnId="{526B4070-2778-4587-806B-031973FAF8F2}">
      <dgm:prSet/>
      <dgm:spPr/>
      <dgm:t>
        <a:bodyPr/>
        <a:lstStyle/>
        <a:p>
          <a:endParaRPr lang="de-DE"/>
        </a:p>
      </dgm:t>
    </dgm:pt>
    <dgm:pt modelId="{0C4B201C-E92B-48F2-A96A-569A049976AF}">
      <dgm:prSet custT="1"/>
      <dgm:spPr>
        <a:solidFill>
          <a:srgbClr val="00B050"/>
        </a:solidFill>
      </dgm:spPr>
      <dgm:t>
        <a:bodyPr/>
        <a:lstStyle/>
        <a:p>
          <a:r>
            <a:rPr lang="de-DE" sz="1800" dirty="0" smtClean="0"/>
            <a:t>4. Herleitung Unternehmensstrategie: „Schlachtplan“ für Zielumsetzung</a:t>
          </a:r>
          <a:endParaRPr lang="de-DE" sz="1800" dirty="0"/>
        </a:p>
      </dgm:t>
    </dgm:pt>
    <dgm:pt modelId="{E33991C2-DFBC-4FBE-85C6-9A9850E9B763}" type="parTrans" cxnId="{4C52D297-B4D2-44DC-B378-36FBFD5E030C}">
      <dgm:prSet/>
      <dgm:spPr/>
      <dgm:t>
        <a:bodyPr/>
        <a:lstStyle/>
        <a:p>
          <a:endParaRPr lang="de-DE"/>
        </a:p>
      </dgm:t>
    </dgm:pt>
    <dgm:pt modelId="{D45A0CBE-BEB6-4341-A9A6-431A1B4C1A76}" type="sibTrans" cxnId="{4C52D297-B4D2-44DC-B378-36FBFD5E030C}">
      <dgm:prSet/>
      <dgm:spPr/>
      <dgm:t>
        <a:bodyPr/>
        <a:lstStyle/>
        <a:p>
          <a:endParaRPr lang="de-DE"/>
        </a:p>
      </dgm:t>
    </dgm:pt>
    <dgm:pt modelId="{52E70965-8F59-469F-99D3-D99BABAF763C}" type="pres">
      <dgm:prSet presAssocID="{085E0F4D-1857-427C-B3BD-A5AA2B6590B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1C71A67-0283-4CB5-A743-7D9DA660C642}" type="pres">
      <dgm:prSet presAssocID="{085E0F4D-1857-427C-B3BD-A5AA2B6590BE}" presName="dummyMaxCanvas" presStyleCnt="0">
        <dgm:presLayoutVars/>
      </dgm:prSet>
      <dgm:spPr/>
    </dgm:pt>
    <dgm:pt modelId="{43A48EA8-1129-4F88-8062-4DE7685A0169}" type="pres">
      <dgm:prSet presAssocID="{085E0F4D-1857-427C-B3BD-A5AA2B6590BE}" presName="FourNodes_1" presStyleLbl="node1" presStyleIdx="0" presStyleCnt="4" custLinFactNeighborX="21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158953-6CED-42E4-BD23-3E6129C45B3E}" type="pres">
      <dgm:prSet presAssocID="{085E0F4D-1857-427C-B3BD-A5AA2B6590BE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BCC3E67-AB4E-4DBC-B51F-9FB144E00E77}" type="pres">
      <dgm:prSet presAssocID="{085E0F4D-1857-427C-B3BD-A5AA2B6590BE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782827-D11A-4C80-8773-0E4D94D33807}" type="pres">
      <dgm:prSet presAssocID="{085E0F4D-1857-427C-B3BD-A5AA2B6590BE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ECACB1F-5DDF-49E8-B347-D33FA0E7836A}" type="pres">
      <dgm:prSet presAssocID="{085E0F4D-1857-427C-B3BD-A5AA2B6590BE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226D134-A917-4156-95B5-5A41F9D4D85C}" type="pres">
      <dgm:prSet presAssocID="{085E0F4D-1857-427C-B3BD-A5AA2B6590BE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BCED2E1-FAE2-470C-A3C6-B64634633FB5}" type="pres">
      <dgm:prSet presAssocID="{085E0F4D-1857-427C-B3BD-A5AA2B6590BE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02CAC13-AC05-4A1B-979B-9F0581A9DE84}" type="pres">
      <dgm:prSet presAssocID="{085E0F4D-1857-427C-B3BD-A5AA2B6590BE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5CF0F50-CE4D-4FED-A546-B33872725347}" type="pres">
      <dgm:prSet presAssocID="{085E0F4D-1857-427C-B3BD-A5AA2B6590BE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66C4CD6-CC27-48CE-A4E4-8B41DA7A0CE4}" type="pres">
      <dgm:prSet presAssocID="{085E0F4D-1857-427C-B3BD-A5AA2B6590BE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3A7E771-FA05-4ADC-AD18-72704B9FE33A}" type="pres">
      <dgm:prSet presAssocID="{085E0F4D-1857-427C-B3BD-A5AA2B6590BE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D0F17F9-4A5B-4BA5-BD39-323F4CAEE290}" type="presOf" srcId="{D55F34F7-086A-4553-8EBD-5059602FA111}" destId="{BECACB1F-5DDF-49E8-B347-D33FA0E7836A}" srcOrd="0" destOrd="0" presId="urn:microsoft.com/office/officeart/2005/8/layout/vProcess5"/>
    <dgm:cxn modelId="{DA335FE7-E265-4C86-AE84-B4343708FECE}" type="presOf" srcId="{22C1F4D9-68C2-42BA-9444-FDBB191C9F8B}" destId="{366C4CD6-CC27-48CE-A4E4-8B41DA7A0CE4}" srcOrd="1" destOrd="0" presId="urn:microsoft.com/office/officeart/2005/8/layout/vProcess5"/>
    <dgm:cxn modelId="{036AE4EB-1119-452E-BCD5-545AF83DFA4C}" type="presOf" srcId="{533274EB-7925-459D-ACD7-22C98214B7A5}" destId="{702CAC13-AC05-4A1B-979B-9F0581A9DE84}" srcOrd="1" destOrd="0" presId="urn:microsoft.com/office/officeart/2005/8/layout/vProcess5"/>
    <dgm:cxn modelId="{4C52D297-B4D2-44DC-B378-36FBFD5E030C}" srcId="{085E0F4D-1857-427C-B3BD-A5AA2B6590BE}" destId="{0C4B201C-E92B-48F2-A96A-569A049976AF}" srcOrd="3" destOrd="0" parTransId="{E33991C2-DFBC-4FBE-85C6-9A9850E9B763}" sibTransId="{D45A0CBE-BEB6-4341-A9A6-431A1B4C1A76}"/>
    <dgm:cxn modelId="{0344D43A-F2F0-49DC-90EC-577241E41980}" type="presOf" srcId="{085E0F4D-1857-427C-B3BD-A5AA2B6590BE}" destId="{52E70965-8F59-469F-99D3-D99BABAF763C}" srcOrd="0" destOrd="0" presId="urn:microsoft.com/office/officeart/2005/8/layout/vProcess5"/>
    <dgm:cxn modelId="{85BAF3D7-321C-48A7-9412-28C1E2025EF7}" srcId="{085E0F4D-1857-427C-B3BD-A5AA2B6590BE}" destId="{533274EB-7925-459D-ACD7-22C98214B7A5}" srcOrd="0" destOrd="0" parTransId="{6501A8F2-6D45-4807-8A6F-7BD1CF6CDA76}" sibTransId="{D55F34F7-086A-4553-8EBD-5059602FA111}"/>
    <dgm:cxn modelId="{526B4070-2778-4587-806B-031973FAF8F2}" srcId="{085E0F4D-1857-427C-B3BD-A5AA2B6590BE}" destId="{22C1F4D9-68C2-42BA-9444-FDBB191C9F8B}" srcOrd="2" destOrd="0" parTransId="{5899954B-EAEF-4DE0-B8DC-D96EA7006950}" sibTransId="{0A4BC467-0FE8-4B98-9C22-6CE9DA9FE9E9}"/>
    <dgm:cxn modelId="{994361E3-4741-42E5-B778-42593364443E}" type="presOf" srcId="{533274EB-7925-459D-ACD7-22C98214B7A5}" destId="{43A48EA8-1129-4F88-8062-4DE7685A0169}" srcOrd="0" destOrd="0" presId="urn:microsoft.com/office/officeart/2005/8/layout/vProcess5"/>
    <dgm:cxn modelId="{01357BC3-9B2F-41AF-A49C-6CC6EEE1F599}" type="presOf" srcId="{DCAD1A63-A594-4AC6-9C82-9F24D550A785}" destId="{55CF0F50-CE4D-4FED-A546-B33872725347}" srcOrd="1" destOrd="0" presId="urn:microsoft.com/office/officeart/2005/8/layout/vProcess5"/>
    <dgm:cxn modelId="{79BAA799-D720-4BB8-949F-55A00FDE7787}" type="presOf" srcId="{47B07560-22D0-4596-A172-EA3478134DFD}" destId="{A226D134-A917-4156-95B5-5A41F9D4D85C}" srcOrd="0" destOrd="0" presId="urn:microsoft.com/office/officeart/2005/8/layout/vProcess5"/>
    <dgm:cxn modelId="{5A805642-ABC6-4B49-B876-21FF4D0DB894}" type="presOf" srcId="{DCAD1A63-A594-4AC6-9C82-9F24D550A785}" destId="{CD158953-6CED-42E4-BD23-3E6129C45B3E}" srcOrd="0" destOrd="0" presId="urn:microsoft.com/office/officeart/2005/8/layout/vProcess5"/>
    <dgm:cxn modelId="{FE4E949B-9881-4051-ACE0-D236871D43EC}" type="presOf" srcId="{22C1F4D9-68C2-42BA-9444-FDBB191C9F8B}" destId="{4BCC3E67-AB4E-4DBC-B51F-9FB144E00E77}" srcOrd="0" destOrd="0" presId="urn:microsoft.com/office/officeart/2005/8/layout/vProcess5"/>
    <dgm:cxn modelId="{91DF5BB6-FFB3-485F-9E17-A53AC14FFD16}" type="presOf" srcId="{0C4B201C-E92B-48F2-A96A-569A049976AF}" destId="{23A7E771-FA05-4ADC-AD18-72704B9FE33A}" srcOrd="1" destOrd="0" presId="urn:microsoft.com/office/officeart/2005/8/layout/vProcess5"/>
    <dgm:cxn modelId="{C1B01B71-5753-4C2F-B7F1-4DED72303508}" type="presOf" srcId="{0C4B201C-E92B-48F2-A96A-569A049976AF}" destId="{E2782827-D11A-4C80-8773-0E4D94D33807}" srcOrd="0" destOrd="0" presId="urn:microsoft.com/office/officeart/2005/8/layout/vProcess5"/>
    <dgm:cxn modelId="{347F50BE-8200-4B72-A1C6-360966215D4A}" srcId="{085E0F4D-1857-427C-B3BD-A5AA2B6590BE}" destId="{DCAD1A63-A594-4AC6-9C82-9F24D550A785}" srcOrd="1" destOrd="0" parTransId="{5A52B74F-9606-4FE3-B14C-5E1CD7B05A8F}" sibTransId="{47B07560-22D0-4596-A172-EA3478134DFD}"/>
    <dgm:cxn modelId="{64C2F451-5686-4066-ADA8-5E3BCB1E0D81}" type="presOf" srcId="{0A4BC467-0FE8-4B98-9C22-6CE9DA9FE9E9}" destId="{EBCED2E1-FAE2-470C-A3C6-B64634633FB5}" srcOrd="0" destOrd="0" presId="urn:microsoft.com/office/officeart/2005/8/layout/vProcess5"/>
    <dgm:cxn modelId="{2D47698A-771F-43A6-BE71-223560CDA629}" type="presParOf" srcId="{52E70965-8F59-469F-99D3-D99BABAF763C}" destId="{F1C71A67-0283-4CB5-A743-7D9DA660C642}" srcOrd="0" destOrd="0" presId="urn:microsoft.com/office/officeart/2005/8/layout/vProcess5"/>
    <dgm:cxn modelId="{232A7A65-C676-4CA0-BA7D-401BCFAA12CB}" type="presParOf" srcId="{52E70965-8F59-469F-99D3-D99BABAF763C}" destId="{43A48EA8-1129-4F88-8062-4DE7685A0169}" srcOrd="1" destOrd="0" presId="urn:microsoft.com/office/officeart/2005/8/layout/vProcess5"/>
    <dgm:cxn modelId="{5A5071BD-C168-43B1-A111-33B792529388}" type="presParOf" srcId="{52E70965-8F59-469F-99D3-D99BABAF763C}" destId="{CD158953-6CED-42E4-BD23-3E6129C45B3E}" srcOrd="2" destOrd="0" presId="urn:microsoft.com/office/officeart/2005/8/layout/vProcess5"/>
    <dgm:cxn modelId="{7A8446F6-8F33-40AA-9370-A0387D214F15}" type="presParOf" srcId="{52E70965-8F59-469F-99D3-D99BABAF763C}" destId="{4BCC3E67-AB4E-4DBC-B51F-9FB144E00E77}" srcOrd="3" destOrd="0" presId="urn:microsoft.com/office/officeart/2005/8/layout/vProcess5"/>
    <dgm:cxn modelId="{6A4BE12C-4896-459A-9521-F8B21BF60F57}" type="presParOf" srcId="{52E70965-8F59-469F-99D3-D99BABAF763C}" destId="{E2782827-D11A-4C80-8773-0E4D94D33807}" srcOrd="4" destOrd="0" presId="urn:microsoft.com/office/officeart/2005/8/layout/vProcess5"/>
    <dgm:cxn modelId="{7549EC61-0234-49A3-A59F-066A9CC07439}" type="presParOf" srcId="{52E70965-8F59-469F-99D3-D99BABAF763C}" destId="{BECACB1F-5DDF-49E8-B347-D33FA0E7836A}" srcOrd="5" destOrd="0" presId="urn:microsoft.com/office/officeart/2005/8/layout/vProcess5"/>
    <dgm:cxn modelId="{C4A9C6F4-647F-45B6-B5A0-7BA02BEFB41E}" type="presParOf" srcId="{52E70965-8F59-469F-99D3-D99BABAF763C}" destId="{A226D134-A917-4156-95B5-5A41F9D4D85C}" srcOrd="6" destOrd="0" presId="urn:microsoft.com/office/officeart/2005/8/layout/vProcess5"/>
    <dgm:cxn modelId="{B9CF0C12-D4A8-4E82-A6AC-7119C2E236A3}" type="presParOf" srcId="{52E70965-8F59-469F-99D3-D99BABAF763C}" destId="{EBCED2E1-FAE2-470C-A3C6-B64634633FB5}" srcOrd="7" destOrd="0" presId="urn:microsoft.com/office/officeart/2005/8/layout/vProcess5"/>
    <dgm:cxn modelId="{AAC9F8C9-A338-4D87-814A-A8E0F2E3188E}" type="presParOf" srcId="{52E70965-8F59-469F-99D3-D99BABAF763C}" destId="{702CAC13-AC05-4A1B-979B-9F0581A9DE84}" srcOrd="8" destOrd="0" presId="urn:microsoft.com/office/officeart/2005/8/layout/vProcess5"/>
    <dgm:cxn modelId="{EC6AE46E-2D67-44FD-8489-C535D386E10A}" type="presParOf" srcId="{52E70965-8F59-469F-99D3-D99BABAF763C}" destId="{55CF0F50-CE4D-4FED-A546-B33872725347}" srcOrd="9" destOrd="0" presId="urn:microsoft.com/office/officeart/2005/8/layout/vProcess5"/>
    <dgm:cxn modelId="{78513B9C-DF6F-4475-8C77-DD627EB99D97}" type="presParOf" srcId="{52E70965-8F59-469F-99D3-D99BABAF763C}" destId="{366C4CD6-CC27-48CE-A4E4-8B41DA7A0CE4}" srcOrd="10" destOrd="0" presId="urn:microsoft.com/office/officeart/2005/8/layout/vProcess5"/>
    <dgm:cxn modelId="{4104C71D-867C-4D94-8885-6D376E359BC5}" type="presParOf" srcId="{52E70965-8F59-469F-99D3-D99BABAF763C}" destId="{23A7E771-FA05-4ADC-AD18-72704B9FE33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85E0F4D-1857-427C-B3BD-A5AA2B6590B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533274EB-7925-459D-ACD7-22C98214B7A5}">
      <dgm:prSet phldrT="[Text]" custT="1"/>
      <dgm:spPr>
        <a:solidFill>
          <a:srgbClr val="00B0F0"/>
        </a:solidFill>
      </dgm:spPr>
      <dgm:t>
        <a:bodyPr/>
        <a:lstStyle/>
        <a:p>
          <a:r>
            <a:rPr lang="de-DE" sz="1800" dirty="0" smtClean="0"/>
            <a:t>5. Festlegung kritischer Erfolgsfaktoren: Welche Faktoren in jeder Perspektive v.a. wichtig zur erfolgreichen Zielumsetzung?</a:t>
          </a:r>
          <a:endParaRPr lang="de-DE" sz="1800" dirty="0"/>
        </a:p>
      </dgm:t>
    </dgm:pt>
    <dgm:pt modelId="{6501A8F2-6D45-4807-8A6F-7BD1CF6CDA76}" type="parTrans" cxnId="{85BAF3D7-321C-48A7-9412-28C1E2025EF7}">
      <dgm:prSet/>
      <dgm:spPr/>
      <dgm:t>
        <a:bodyPr/>
        <a:lstStyle/>
        <a:p>
          <a:endParaRPr lang="de-DE"/>
        </a:p>
      </dgm:t>
    </dgm:pt>
    <dgm:pt modelId="{D55F34F7-086A-4553-8EBD-5059602FA111}" type="sibTrans" cxnId="{85BAF3D7-321C-48A7-9412-28C1E2025EF7}">
      <dgm:prSet/>
      <dgm:spPr/>
      <dgm:t>
        <a:bodyPr/>
        <a:lstStyle/>
        <a:p>
          <a:endParaRPr lang="de-DE"/>
        </a:p>
      </dgm:t>
    </dgm:pt>
    <dgm:pt modelId="{DCAD1A63-A594-4AC6-9C82-9F24D550A785}">
      <dgm:prSet custT="1"/>
      <dgm:spPr>
        <a:solidFill>
          <a:srgbClr val="0070C0"/>
        </a:solidFill>
      </dgm:spPr>
      <dgm:t>
        <a:bodyPr/>
        <a:lstStyle/>
        <a:p>
          <a:r>
            <a:rPr lang="de-DE" sz="1800" dirty="0" smtClean="0"/>
            <a:t>6. Festlegung geeigneter Kennzahlen (Key Performance </a:t>
          </a:r>
          <a:r>
            <a:rPr lang="de-DE" sz="1800" dirty="0" err="1" smtClean="0"/>
            <a:t>Indicators</a:t>
          </a:r>
          <a:r>
            <a:rPr lang="de-DE" sz="1800" dirty="0" smtClean="0"/>
            <a:t>): müssen jeweiligen Zielerreichungsgrad realistisch darstellen </a:t>
          </a:r>
          <a:endParaRPr lang="de-DE" sz="1800" dirty="0"/>
        </a:p>
      </dgm:t>
    </dgm:pt>
    <dgm:pt modelId="{5A52B74F-9606-4FE3-B14C-5E1CD7B05A8F}" type="parTrans" cxnId="{347F50BE-8200-4B72-A1C6-360966215D4A}">
      <dgm:prSet/>
      <dgm:spPr/>
      <dgm:t>
        <a:bodyPr/>
        <a:lstStyle/>
        <a:p>
          <a:endParaRPr lang="de-DE"/>
        </a:p>
      </dgm:t>
    </dgm:pt>
    <dgm:pt modelId="{47B07560-22D0-4596-A172-EA3478134DFD}" type="sibTrans" cxnId="{347F50BE-8200-4B72-A1C6-360966215D4A}">
      <dgm:prSet/>
      <dgm:spPr/>
      <dgm:t>
        <a:bodyPr/>
        <a:lstStyle/>
        <a:p>
          <a:endParaRPr lang="de-DE"/>
        </a:p>
      </dgm:t>
    </dgm:pt>
    <dgm:pt modelId="{E5A490E6-423C-4310-8DEA-CC3A94178A1E}">
      <dgm:prSet custT="1"/>
      <dgm:spPr>
        <a:solidFill>
          <a:srgbClr val="002060"/>
        </a:solidFill>
      </dgm:spPr>
      <dgm:t>
        <a:bodyPr/>
        <a:lstStyle/>
        <a:p>
          <a:r>
            <a:rPr lang="de-DE" sz="1800" dirty="0" smtClean="0"/>
            <a:t>7. Ist-Analyse: Aktueller Unternehmensstatus?</a:t>
          </a:r>
        </a:p>
      </dgm:t>
    </dgm:pt>
    <dgm:pt modelId="{0213B267-093D-48F8-8E57-61FDA201F031}" type="parTrans" cxnId="{879C5FFF-1F74-4C31-AA89-F458B0BBB0CC}">
      <dgm:prSet/>
      <dgm:spPr/>
      <dgm:t>
        <a:bodyPr/>
        <a:lstStyle/>
        <a:p>
          <a:endParaRPr lang="de-DE"/>
        </a:p>
      </dgm:t>
    </dgm:pt>
    <dgm:pt modelId="{C5F6E921-194A-49D6-9674-CED7235FD85D}" type="sibTrans" cxnId="{879C5FFF-1F74-4C31-AA89-F458B0BBB0CC}">
      <dgm:prSet/>
      <dgm:spPr/>
      <dgm:t>
        <a:bodyPr/>
        <a:lstStyle/>
        <a:p>
          <a:endParaRPr lang="de-DE"/>
        </a:p>
      </dgm:t>
    </dgm:pt>
    <dgm:pt modelId="{F2D68AA3-5CC9-4F73-828F-D564539C2016}">
      <dgm:prSet custT="1"/>
      <dgm:spPr>
        <a:solidFill>
          <a:srgbClr val="7030A0"/>
        </a:solidFill>
      </dgm:spPr>
      <dgm:t>
        <a:bodyPr/>
        <a:lstStyle/>
        <a:p>
          <a:r>
            <a:rPr lang="de-DE" sz="1800" dirty="0" smtClean="0"/>
            <a:t>8. Festlegung Sollwerte: geben Umfang/Ziele für Umsetzung vor</a:t>
          </a:r>
          <a:endParaRPr lang="de-DE" sz="1800" dirty="0"/>
        </a:p>
      </dgm:t>
    </dgm:pt>
    <dgm:pt modelId="{1B055E67-3D47-42C1-B49F-5598110EA1D2}" type="parTrans" cxnId="{D53570C4-0CC4-4658-8852-8B792136E6AD}">
      <dgm:prSet/>
      <dgm:spPr/>
      <dgm:t>
        <a:bodyPr/>
        <a:lstStyle/>
        <a:p>
          <a:endParaRPr lang="de-DE"/>
        </a:p>
      </dgm:t>
    </dgm:pt>
    <dgm:pt modelId="{E6254397-2639-4A21-861D-FB6634ABED94}" type="sibTrans" cxnId="{D53570C4-0CC4-4658-8852-8B792136E6AD}">
      <dgm:prSet/>
      <dgm:spPr/>
      <dgm:t>
        <a:bodyPr/>
        <a:lstStyle/>
        <a:p>
          <a:endParaRPr lang="de-DE"/>
        </a:p>
      </dgm:t>
    </dgm:pt>
    <dgm:pt modelId="{52E70965-8F59-469F-99D3-D99BABAF763C}" type="pres">
      <dgm:prSet presAssocID="{085E0F4D-1857-427C-B3BD-A5AA2B6590B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1C71A67-0283-4CB5-A743-7D9DA660C642}" type="pres">
      <dgm:prSet presAssocID="{085E0F4D-1857-427C-B3BD-A5AA2B6590BE}" presName="dummyMaxCanvas" presStyleCnt="0">
        <dgm:presLayoutVars/>
      </dgm:prSet>
      <dgm:spPr/>
    </dgm:pt>
    <dgm:pt modelId="{43A48EA8-1129-4F88-8062-4DE7685A0169}" type="pres">
      <dgm:prSet presAssocID="{085E0F4D-1857-427C-B3BD-A5AA2B6590BE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158953-6CED-42E4-BD23-3E6129C45B3E}" type="pres">
      <dgm:prSet presAssocID="{085E0F4D-1857-427C-B3BD-A5AA2B6590BE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BCC3E67-AB4E-4DBC-B51F-9FB144E00E77}" type="pres">
      <dgm:prSet presAssocID="{085E0F4D-1857-427C-B3BD-A5AA2B6590BE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2782827-D11A-4C80-8773-0E4D94D33807}" type="pres">
      <dgm:prSet presAssocID="{085E0F4D-1857-427C-B3BD-A5AA2B6590BE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ECACB1F-5DDF-49E8-B347-D33FA0E7836A}" type="pres">
      <dgm:prSet presAssocID="{085E0F4D-1857-427C-B3BD-A5AA2B6590BE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226D134-A917-4156-95B5-5A41F9D4D85C}" type="pres">
      <dgm:prSet presAssocID="{085E0F4D-1857-427C-B3BD-A5AA2B6590BE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BCED2E1-FAE2-470C-A3C6-B64634633FB5}" type="pres">
      <dgm:prSet presAssocID="{085E0F4D-1857-427C-B3BD-A5AA2B6590BE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02CAC13-AC05-4A1B-979B-9F0581A9DE84}" type="pres">
      <dgm:prSet presAssocID="{085E0F4D-1857-427C-B3BD-A5AA2B6590BE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5CF0F50-CE4D-4FED-A546-B33872725347}" type="pres">
      <dgm:prSet presAssocID="{085E0F4D-1857-427C-B3BD-A5AA2B6590BE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66C4CD6-CC27-48CE-A4E4-8B41DA7A0CE4}" type="pres">
      <dgm:prSet presAssocID="{085E0F4D-1857-427C-B3BD-A5AA2B6590BE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3A7E771-FA05-4ADC-AD18-72704B9FE33A}" type="pres">
      <dgm:prSet presAssocID="{085E0F4D-1857-427C-B3BD-A5AA2B6590BE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D0F17F9-4A5B-4BA5-BD39-323F4CAEE290}" type="presOf" srcId="{D55F34F7-086A-4553-8EBD-5059602FA111}" destId="{BECACB1F-5DDF-49E8-B347-D33FA0E7836A}" srcOrd="0" destOrd="0" presId="urn:microsoft.com/office/officeart/2005/8/layout/vProcess5"/>
    <dgm:cxn modelId="{036AE4EB-1119-452E-BCD5-545AF83DFA4C}" type="presOf" srcId="{533274EB-7925-459D-ACD7-22C98214B7A5}" destId="{702CAC13-AC05-4A1B-979B-9F0581A9DE84}" srcOrd="1" destOrd="0" presId="urn:microsoft.com/office/officeart/2005/8/layout/vProcess5"/>
    <dgm:cxn modelId="{6137BE7F-181E-43FD-9D30-30A9CA3DE6A3}" type="presOf" srcId="{F2D68AA3-5CC9-4F73-828F-D564539C2016}" destId="{23A7E771-FA05-4ADC-AD18-72704B9FE33A}" srcOrd="1" destOrd="0" presId="urn:microsoft.com/office/officeart/2005/8/layout/vProcess5"/>
    <dgm:cxn modelId="{0344D43A-F2F0-49DC-90EC-577241E41980}" type="presOf" srcId="{085E0F4D-1857-427C-B3BD-A5AA2B6590BE}" destId="{52E70965-8F59-469F-99D3-D99BABAF763C}" srcOrd="0" destOrd="0" presId="urn:microsoft.com/office/officeart/2005/8/layout/vProcess5"/>
    <dgm:cxn modelId="{85BAF3D7-321C-48A7-9412-28C1E2025EF7}" srcId="{085E0F4D-1857-427C-B3BD-A5AA2B6590BE}" destId="{533274EB-7925-459D-ACD7-22C98214B7A5}" srcOrd="0" destOrd="0" parTransId="{6501A8F2-6D45-4807-8A6F-7BD1CF6CDA76}" sibTransId="{D55F34F7-086A-4553-8EBD-5059602FA111}"/>
    <dgm:cxn modelId="{2E557AF7-0A0E-4E53-8174-BE5FC29827AA}" type="presOf" srcId="{F2D68AA3-5CC9-4F73-828F-D564539C2016}" destId="{E2782827-D11A-4C80-8773-0E4D94D33807}" srcOrd="0" destOrd="0" presId="urn:microsoft.com/office/officeart/2005/8/layout/vProcess5"/>
    <dgm:cxn modelId="{994361E3-4741-42E5-B778-42593364443E}" type="presOf" srcId="{533274EB-7925-459D-ACD7-22C98214B7A5}" destId="{43A48EA8-1129-4F88-8062-4DE7685A0169}" srcOrd="0" destOrd="0" presId="urn:microsoft.com/office/officeart/2005/8/layout/vProcess5"/>
    <dgm:cxn modelId="{2DC5AD71-B69E-4912-9753-C4D19462933C}" type="presOf" srcId="{E5A490E6-423C-4310-8DEA-CC3A94178A1E}" destId="{366C4CD6-CC27-48CE-A4E4-8B41DA7A0CE4}" srcOrd="1" destOrd="0" presId="urn:microsoft.com/office/officeart/2005/8/layout/vProcess5"/>
    <dgm:cxn modelId="{01357BC3-9B2F-41AF-A49C-6CC6EEE1F599}" type="presOf" srcId="{DCAD1A63-A594-4AC6-9C82-9F24D550A785}" destId="{55CF0F50-CE4D-4FED-A546-B33872725347}" srcOrd="1" destOrd="0" presId="urn:microsoft.com/office/officeart/2005/8/layout/vProcess5"/>
    <dgm:cxn modelId="{79BAA799-D720-4BB8-949F-55A00FDE7787}" type="presOf" srcId="{47B07560-22D0-4596-A172-EA3478134DFD}" destId="{A226D134-A917-4156-95B5-5A41F9D4D85C}" srcOrd="0" destOrd="0" presId="urn:microsoft.com/office/officeart/2005/8/layout/vProcess5"/>
    <dgm:cxn modelId="{D53570C4-0CC4-4658-8852-8B792136E6AD}" srcId="{085E0F4D-1857-427C-B3BD-A5AA2B6590BE}" destId="{F2D68AA3-5CC9-4F73-828F-D564539C2016}" srcOrd="3" destOrd="0" parTransId="{1B055E67-3D47-42C1-B49F-5598110EA1D2}" sibTransId="{E6254397-2639-4A21-861D-FB6634ABED94}"/>
    <dgm:cxn modelId="{5A805642-ABC6-4B49-B876-21FF4D0DB894}" type="presOf" srcId="{DCAD1A63-A594-4AC6-9C82-9F24D550A785}" destId="{CD158953-6CED-42E4-BD23-3E6129C45B3E}" srcOrd="0" destOrd="0" presId="urn:microsoft.com/office/officeart/2005/8/layout/vProcess5"/>
    <dgm:cxn modelId="{347F50BE-8200-4B72-A1C6-360966215D4A}" srcId="{085E0F4D-1857-427C-B3BD-A5AA2B6590BE}" destId="{DCAD1A63-A594-4AC6-9C82-9F24D550A785}" srcOrd="1" destOrd="0" parTransId="{5A52B74F-9606-4FE3-B14C-5E1CD7B05A8F}" sibTransId="{47B07560-22D0-4596-A172-EA3478134DFD}"/>
    <dgm:cxn modelId="{9F0F8763-BE58-4876-879E-D109DA3D4E86}" type="presOf" srcId="{C5F6E921-194A-49D6-9674-CED7235FD85D}" destId="{EBCED2E1-FAE2-470C-A3C6-B64634633FB5}" srcOrd="0" destOrd="0" presId="urn:microsoft.com/office/officeart/2005/8/layout/vProcess5"/>
    <dgm:cxn modelId="{879C5FFF-1F74-4C31-AA89-F458B0BBB0CC}" srcId="{085E0F4D-1857-427C-B3BD-A5AA2B6590BE}" destId="{E5A490E6-423C-4310-8DEA-CC3A94178A1E}" srcOrd="2" destOrd="0" parTransId="{0213B267-093D-48F8-8E57-61FDA201F031}" sibTransId="{C5F6E921-194A-49D6-9674-CED7235FD85D}"/>
    <dgm:cxn modelId="{B1BF4665-C124-4AC0-A25B-153C6B02500C}" type="presOf" srcId="{E5A490E6-423C-4310-8DEA-CC3A94178A1E}" destId="{4BCC3E67-AB4E-4DBC-B51F-9FB144E00E77}" srcOrd="0" destOrd="0" presId="urn:microsoft.com/office/officeart/2005/8/layout/vProcess5"/>
    <dgm:cxn modelId="{2D47698A-771F-43A6-BE71-223560CDA629}" type="presParOf" srcId="{52E70965-8F59-469F-99D3-D99BABAF763C}" destId="{F1C71A67-0283-4CB5-A743-7D9DA660C642}" srcOrd="0" destOrd="0" presId="urn:microsoft.com/office/officeart/2005/8/layout/vProcess5"/>
    <dgm:cxn modelId="{232A7A65-C676-4CA0-BA7D-401BCFAA12CB}" type="presParOf" srcId="{52E70965-8F59-469F-99D3-D99BABAF763C}" destId="{43A48EA8-1129-4F88-8062-4DE7685A0169}" srcOrd="1" destOrd="0" presId="urn:microsoft.com/office/officeart/2005/8/layout/vProcess5"/>
    <dgm:cxn modelId="{5A5071BD-C168-43B1-A111-33B792529388}" type="presParOf" srcId="{52E70965-8F59-469F-99D3-D99BABAF763C}" destId="{CD158953-6CED-42E4-BD23-3E6129C45B3E}" srcOrd="2" destOrd="0" presId="urn:microsoft.com/office/officeart/2005/8/layout/vProcess5"/>
    <dgm:cxn modelId="{7A8446F6-8F33-40AA-9370-A0387D214F15}" type="presParOf" srcId="{52E70965-8F59-469F-99D3-D99BABAF763C}" destId="{4BCC3E67-AB4E-4DBC-B51F-9FB144E00E77}" srcOrd="3" destOrd="0" presId="urn:microsoft.com/office/officeart/2005/8/layout/vProcess5"/>
    <dgm:cxn modelId="{6A4BE12C-4896-459A-9521-F8B21BF60F57}" type="presParOf" srcId="{52E70965-8F59-469F-99D3-D99BABAF763C}" destId="{E2782827-D11A-4C80-8773-0E4D94D33807}" srcOrd="4" destOrd="0" presId="urn:microsoft.com/office/officeart/2005/8/layout/vProcess5"/>
    <dgm:cxn modelId="{7549EC61-0234-49A3-A59F-066A9CC07439}" type="presParOf" srcId="{52E70965-8F59-469F-99D3-D99BABAF763C}" destId="{BECACB1F-5DDF-49E8-B347-D33FA0E7836A}" srcOrd="5" destOrd="0" presId="urn:microsoft.com/office/officeart/2005/8/layout/vProcess5"/>
    <dgm:cxn modelId="{C4A9C6F4-647F-45B6-B5A0-7BA02BEFB41E}" type="presParOf" srcId="{52E70965-8F59-469F-99D3-D99BABAF763C}" destId="{A226D134-A917-4156-95B5-5A41F9D4D85C}" srcOrd="6" destOrd="0" presId="urn:microsoft.com/office/officeart/2005/8/layout/vProcess5"/>
    <dgm:cxn modelId="{B9CF0C12-D4A8-4E82-A6AC-7119C2E236A3}" type="presParOf" srcId="{52E70965-8F59-469F-99D3-D99BABAF763C}" destId="{EBCED2E1-FAE2-470C-A3C6-B64634633FB5}" srcOrd="7" destOrd="0" presId="urn:microsoft.com/office/officeart/2005/8/layout/vProcess5"/>
    <dgm:cxn modelId="{AAC9F8C9-A338-4D87-814A-A8E0F2E3188E}" type="presParOf" srcId="{52E70965-8F59-469F-99D3-D99BABAF763C}" destId="{702CAC13-AC05-4A1B-979B-9F0581A9DE84}" srcOrd="8" destOrd="0" presId="urn:microsoft.com/office/officeart/2005/8/layout/vProcess5"/>
    <dgm:cxn modelId="{EC6AE46E-2D67-44FD-8489-C535D386E10A}" type="presParOf" srcId="{52E70965-8F59-469F-99D3-D99BABAF763C}" destId="{55CF0F50-CE4D-4FED-A546-B33872725347}" srcOrd="9" destOrd="0" presId="urn:microsoft.com/office/officeart/2005/8/layout/vProcess5"/>
    <dgm:cxn modelId="{78513B9C-DF6F-4475-8C77-DD627EB99D97}" type="presParOf" srcId="{52E70965-8F59-469F-99D3-D99BABAF763C}" destId="{366C4CD6-CC27-48CE-A4E4-8B41DA7A0CE4}" srcOrd="10" destOrd="0" presId="urn:microsoft.com/office/officeart/2005/8/layout/vProcess5"/>
    <dgm:cxn modelId="{4104C71D-867C-4D94-8885-6D376E359BC5}" type="presParOf" srcId="{52E70965-8F59-469F-99D3-D99BABAF763C}" destId="{23A7E771-FA05-4ADC-AD18-72704B9FE33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85E0F4D-1857-427C-B3BD-A5AA2B6590B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D9CD655-775A-4380-8927-E3E1C07E3C15}">
      <dgm:prSet custT="1"/>
      <dgm:spPr>
        <a:solidFill>
          <a:srgbClr val="C00000"/>
        </a:solidFill>
      </dgm:spPr>
      <dgm:t>
        <a:bodyPr/>
        <a:lstStyle/>
        <a:p>
          <a:r>
            <a:rPr lang="de-DE" sz="1800" dirty="0" smtClean="0"/>
            <a:t>9. Festlegung operativer Maßnahmen: erste Soll-Ist-Analyse + Maßnahmenableitung </a:t>
          </a:r>
          <a:endParaRPr lang="de-DE" sz="1800" dirty="0"/>
        </a:p>
      </dgm:t>
    </dgm:pt>
    <dgm:pt modelId="{55FA263F-0689-4E16-8936-7285C111C5DD}" type="parTrans" cxnId="{75C5B75C-D278-431C-910F-614F4A481646}">
      <dgm:prSet/>
      <dgm:spPr/>
      <dgm:t>
        <a:bodyPr/>
        <a:lstStyle/>
        <a:p>
          <a:endParaRPr lang="de-DE"/>
        </a:p>
      </dgm:t>
    </dgm:pt>
    <dgm:pt modelId="{60BB2FED-24A7-4808-969B-C0460059E1CA}" type="sibTrans" cxnId="{75C5B75C-D278-431C-910F-614F4A481646}">
      <dgm:prSet/>
      <dgm:spPr/>
      <dgm:t>
        <a:bodyPr/>
        <a:lstStyle/>
        <a:p>
          <a:endParaRPr lang="de-DE"/>
        </a:p>
      </dgm:t>
    </dgm:pt>
    <dgm:pt modelId="{5CD98720-D89F-409A-9E70-229E87A96A83}">
      <dgm:prSet custT="1"/>
      <dgm:spPr>
        <a:solidFill>
          <a:srgbClr val="FF0000"/>
        </a:solidFill>
      </dgm:spPr>
      <dgm:t>
        <a:bodyPr/>
        <a:lstStyle/>
        <a:p>
          <a:r>
            <a:rPr lang="de-DE" sz="1800" dirty="0" smtClean="0"/>
            <a:t>10. Durchführung Soll-Ist-Analyse: Nachfolgende Soll-Ist-Analysen zeigen jeweiligen Zielerreichungsgrade an</a:t>
          </a:r>
          <a:endParaRPr lang="de-DE" sz="1800" dirty="0"/>
        </a:p>
      </dgm:t>
    </dgm:pt>
    <dgm:pt modelId="{E5FCE40A-C1F5-4BE1-B217-6A86A85B2810}" type="parTrans" cxnId="{ECEBEA1F-B8DA-4CBA-AB88-BAA45C44374A}">
      <dgm:prSet/>
      <dgm:spPr/>
      <dgm:t>
        <a:bodyPr/>
        <a:lstStyle/>
        <a:p>
          <a:endParaRPr lang="de-DE"/>
        </a:p>
      </dgm:t>
    </dgm:pt>
    <dgm:pt modelId="{00DB02BD-9E71-4DDA-AF42-91B29A8A87F2}" type="sibTrans" cxnId="{ECEBEA1F-B8DA-4CBA-AB88-BAA45C44374A}">
      <dgm:prSet/>
      <dgm:spPr/>
      <dgm:t>
        <a:bodyPr/>
        <a:lstStyle/>
        <a:p>
          <a:endParaRPr lang="de-DE"/>
        </a:p>
      </dgm:t>
    </dgm:pt>
    <dgm:pt modelId="{6AFE4B0E-A05A-41A1-A8C1-FBC74BE3B7BD}">
      <dgm:prSet custT="1"/>
      <dgm:spPr>
        <a:solidFill>
          <a:srgbClr val="FFC000"/>
        </a:solidFill>
      </dgm:spPr>
      <dgm:t>
        <a:bodyPr/>
        <a:lstStyle/>
        <a:p>
          <a:r>
            <a:rPr lang="de-DE" sz="1800" dirty="0" smtClean="0"/>
            <a:t>11. Festlegung weiterer oder anderer Maßnahmen, soweit die bisherigen Maßnahmen nur mäßig wirksam sind</a:t>
          </a:r>
          <a:endParaRPr lang="de-DE" sz="1800" dirty="0"/>
        </a:p>
      </dgm:t>
    </dgm:pt>
    <dgm:pt modelId="{FB22146C-5945-4647-9314-18A3C3E32340}" type="parTrans" cxnId="{F0BC7D34-39CA-4440-B31D-DE2F8A861AD2}">
      <dgm:prSet/>
      <dgm:spPr/>
      <dgm:t>
        <a:bodyPr/>
        <a:lstStyle/>
        <a:p>
          <a:endParaRPr lang="de-DE"/>
        </a:p>
      </dgm:t>
    </dgm:pt>
    <dgm:pt modelId="{45E8A1FB-08EE-48BD-9827-59DB808B1F7E}" type="sibTrans" cxnId="{F0BC7D34-39CA-4440-B31D-DE2F8A861AD2}">
      <dgm:prSet/>
      <dgm:spPr/>
      <dgm:t>
        <a:bodyPr/>
        <a:lstStyle/>
        <a:p>
          <a:endParaRPr lang="de-DE"/>
        </a:p>
      </dgm:t>
    </dgm:pt>
    <dgm:pt modelId="{52E70965-8F59-469F-99D3-D99BABAF763C}" type="pres">
      <dgm:prSet presAssocID="{085E0F4D-1857-427C-B3BD-A5AA2B6590BE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1C71A67-0283-4CB5-A743-7D9DA660C642}" type="pres">
      <dgm:prSet presAssocID="{085E0F4D-1857-427C-B3BD-A5AA2B6590BE}" presName="dummyMaxCanvas" presStyleCnt="0">
        <dgm:presLayoutVars/>
      </dgm:prSet>
      <dgm:spPr/>
    </dgm:pt>
    <dgm:pt modelId="{0CE542A3-9CDD-47B4-8426-9B92EDE19589}" type="pres">
      <dgm:prSet presAssocID="{085E0F4D-1857-427C-B3BD-A5AA2B6590BE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38CE97E-DB1B-4696-B4C0-F2C4FF866F8E}" type="pres">
      <dgm:prSet presAssocID="{085E0F4D-1857-427C-B3BD-A5AA2B6590BE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7060097-A2F4-485A-A39B-3E7B65907D12}" type="pres">
      <dgm:prSet presAssocID="{085E0F4D-1857-427C-B3BD-A5AA2B6590BE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5CDF4E5-16F2-420C-ABB5-C9E559DA861A}" type="pres">
      <dgm:prSet presAssocID="{085E0F4D-1857-427C-B3BD-A5AA2B6590BE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B76D798-BDC7-442E-8FCC-1A775B56A7F8}" type="pres">
      <dgm:prSet presAssocID="{085E0F4D-1857-427C-B3BD-A5AA2B6590BE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E21314-661B-4EB7-95A5-6AF1F8704207}" type="pres">
      <dgm:prSet presAssocID="{085E0F4D-1857-427C-B3BD-A5AA2B6590BE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C1987B7-C07B-4FFD-A6C0-A138A348E419}" type="pres">
      <dgm:prSet presAssocID="{085E0F4D-1857-427C-B3BD-A5AA2B6590BE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460575D-9503-4696-909F-E3B857AE1988}" type="pres">
      <dgm:prSet presAssocID="{085E0F4D-1857-427C-B3BD-A5AA2B6590BE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355FF7-FB5A-4728-B1EE-6570E1328303}" type="presOf" srcId="{6D9CD655-775A-4380-8927-E3E1C07E3C15}" destId="{0CE542A3-9CDD-47B4-8426-9B92EDE19589}" srcOrd="0" destOrd="0" presId="urn:microsoft.com/office/officeart/2005/8/layout/vProcess5"/>
    <dgm:cxn modelId="{E01D79F4-A2DD-42B5-8DA2-3088B6991998}" type="presOf" srcId="{5CD98720-D89F-409A-9E70-229E87A96A83}" destId="{838CE97E-DB1B-4696-B4C0-F2C4FF866F8E}" srcOrd="0" destOrd="0" presId="urn:microsoft.com/office/officeart/2005/8/layout/vProcess5"/>
    <dgm:cxn modelId="{D748530C-1C0A-47C0-9E24-AD1944F52035}" type="presOf" srcId="{6D9CD655-775A-4380-8927-E3E1C07E3C15}" destId="{C2E21314-661B-4EB7-95A5-6AF1F8704207}" srcOrd="1" destOrd="0" presId="urn:microsoft.com/office/officeart/2005/8/layout/vProcess5"/>
    <dgm:cxn modelId="{13B8B682-E67D-403F-B49E-81850AFE3E99}" type="presOf" srcId="{60BB2FED-24A7-4808-969B-C0460059E1CA}" destId="{C5CDF4E5-16F2-420C-ABB5-C9E559DA861A}" srcOrd="0" destOrd="0" presId="urn:microsoft.com/office/officeart/2005/8/layout/vProcess5"/>
    <dgm:cxn modelId="{B943F5F7-BF36-4111-B570-0C4FBEE040FB}" type="presOf" srcId="{6AFE4B0E-A05A-41A1-A8C1-FBC74BE3B7BD}" destId="{3460575D-9503-4696-909F-E3B857AE1988}" srcOrd="1" destOrd="0" presId="urn:microsoft.com/office/officeart/2005/8/layout/vProcess5"/>
    <dgm:cxn modelId="{75C5B75C-D278-431C-910F-614F4A481646}" srcId="{085E0F4D-1857-427C-B3BD-A5AA2B6590BE}" destId="{6D9CD655-775A-4380-8927-E3E1C07E3C15}" srcOrd="0" destOrd="0" parTransId="{55FA263F-0689-4E16-8936-7285C111C5DD}" sibTransId="{60BB2FED-24A7-4808-969B-C0460059E1CA}"/>
    <dgm:cxn modelId="{2CF6A283-0D50-491B-8B3C-7705CAB93B5B}" type="presOf" srcId="{6AFE4B0E-A05A-41A1-A8C1-FBC74BE3B7BD}" destId="{87060097-A2F4-485A-A39B-3E7B65907D12}" srcOrd="0" destOrd="0" presId="urn:microsoft.com/office/officeart/2005/8/layout/vProcess5"/>
    <dgm:cxn modelId="{F0BC7D34-39CA-4440-B31D-DE2F8A861AD2}" srcId="{085E0F4D-1857-427C-B3BD-A5AA2B6590BE}" destId="{6AFE4B0E-A05A-41A1-A8C1-FBC74BE3B7BD}" srcOrd="2" destOrd="0" parTransId="{FB22146C-5945-4647-9314-18A3C3E32340}" sibTransId="{45E8A1FB-08EE-48BD-9827-59DB808B1F7E}"/>
    <dgm:cxn modelId="{0344D43A-F2F0-49DC-90EC-577241E41980}" type="presOf" srcId="{085E0F4D-1857-427C-B3BD-A5AA2B6590BE}" destId="{52E70965-8F59-469F-99D3-D99BABAF763C}" srcOrd="0" destOrd="0" presId="urn:microsoft.com/office/officeart/2005/8/layout/vProcess5"/>
    <dgm:cxn modelId="{66685BAB-FCDC-453E-AEBF-E5A1C59356AD}" type="presOf" srcId="{00DB02BD-9E71-4DDA-AF42-91B29A8A87F2}" destId="{7B76D798-BDC7-442E-8FCC-1A775B56A7F8}" srcOrd="0" destOrd="0" presId="urn:microsoft.com/office/officeart/2005/8/layout/vProcess5"/>
    <dgm:cxn modelId="{46DB55BC-0CF9-49A8-9F43-FEA5B5BBF040}" type="presOf" srcId="{5CD98720-D89F-409A-9E70-229E87A96A83}" destId="{4C1987B7-C07B-4FFD-A6C0-A138A348E419}" srcOrd="1" destOrd="0" presId="urn:microsoft.com/office/officeart/2005/8/layout/vProcess5"/>
    <dgm:cxn modelId="{ECEBEA1F-B8DA-4CBA-AB88-BAA45C44374A}" srcId="{085E0F4D-1857-427C-B3BD-A5AA2B6590BE}" destId="{5CD98720-D89F-409A-9E70-229E87A96A83}" srcOrd="1" destOrd="0" parTransId="{E5FCE40A-C1F5-4BE1-B217-6A86A85B2810}" sibTransId="{00DB02BD-9E71-4DDA-AF42-91B29A8A87F2}"/>
    <dgm:cxn modelId="{2D47698A-771F-43A6-BE71-223560CDA629}" type="presParOf" srcId="{52E70965-8F59-469F-99D3-D99BABAF763C}" destId="{F1C71A67-0283-4CB5-A743-7D9DA660C642}" srcOrd="0" destOrd="0" presId="urn:microsoft.com/office/officeart/2005/8/layout/vProcess5"/>
    <dgm:cxn modelId="{DD9E8041-01C1-4FC5-932D-2E806D3CC0EF}" type="presParOf" srcId="{52E70965-8F59-469F-99D3-D99BABAF763C}" destId="{0CE542A3-9CDD-47B4-8426-9B92EDE19589}" srcOrd="1" destOrd="0" presId="urn:microsoft.com/office/officeart/2005/8/layout/vProcess5"/>
    <dgm:cxn modelId="{2E9516FA-A482-4473-B86E-2049E3AA2150}" type="presParOf" srcId="{52E70965-8F59-469F-99D3-D99BABAF763C}" destId="{838CE97E-DB1B-4696-B4C0-F2C4FF866F8E}" srcOrd="2" destOrd="0" presId="urn:microsoft.com/office/officeart/2005/8/layout/vProcess5"/>
    <dgm:cxn modelId="{0937E8BC-A542-40B0-AE07-7E645D9A88DE}" type="presParOf" srcId="{52E70965-8F59-469F-99D3-D99BABAF763C}" destId="{87060097-A2F4-485A-A39B-3E7B65907D12}" srcOrd="3" destOrd="0" presId="urn:microsoft.com/office/officeart/2005/8/layout/vProcess5"/>
    <dgm:cxn modelId="{4A158306-FD65-4D4B-8752-8A33165E4C08}" type="presParOf" srcId="{52E70965-8F59-469F-99D3-D99BABAF763C}" destId="{C5CDF4E5-16F2-420C-ABB5-C9E559DA861A}" srcOrd="4" destOrd="0" presId="urn:microsoft.com/office/officeart/2005/8/layout/vProcess5"/>
    <dgm:cxn modelId="{4A1CB233-5BB7-4C19-AA42-21D003E79040}" type="presParOf" srcId="{52E70965-8F59-469F-99D3-D99BABAF763C}" destId="{7B76D798-BDC7-442E-8FCC-1A775B56A7F8}" srcOrd="5" destOrd="0" presId="urn:microsoft.com/office/officeart/2005/8/layout/vProcess5"/>
    <dgm:cxn modelId="{30EF12F9-8931-4927-BF8A-0DCD1E7CAE91}" type="presParOf" srcId="{52E70965-8F59-469F-99D3-D99BABAF763C}" destId="{C2E21314-661B-4EB7-95A5-6AF1F8704207}" srcOrd="6" destOrd="0" presId="urn:microsoft.com/office/officeart/2005/8/layout/vProcess5"/>
    <dgm:cxn modelId="{33346EEC-7CFE-45AA-9D14-509276819FC9}" type="presParOf" srcId="{52E70965-8F59-469F-99D3-D99BABAF763C}" destId="{4C1987B7-C07B-4FFD-A6C0-A138A348E419}" srcOrd="7" destOrd="0" presId="urn:microsoft.com/office/officeart/2005/8/layout/vProcess5"/>
    <dgm:cxn modelId="{208ED3A5-4540-418D-A64E-5D2871F8B846}" type="presParOf" srcId="{52E70965-8F59-469F-99D3-D99BABAF763C}" destId="{3460575D-9503-4696-909F-E3B857AE198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405E7D7B-3DF1-46C6-A557-6066F0520E36}" type="doc">
      <dgm:prSet loTypeId="urn:microsoft.com/office/officeart/2005/8/layout/list1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DCEB3C4-7884-4435-8ED3-9B3249B76AFA}">
      <dgm:prSet phldrT="[Text]" custT="1"/>
      <dgm:spPr/>
      <dgm:t>
        <a:bodyPr/>
        <a:lstStyle/>
        <a:p>
          <a:r>
            <a:rPr lang="de-DE" sz="1800" b="1" dirty="0" smtClean="0"/>
            <a:t>Demografische Entwicklung</a:t>
          </a:r>
          <a:endParaRPr lang="de-DE" sz="1800" dirty="0"/>
        </a:p>
      </dgm:t>
    </dgm:pt>
    <dgm:pt modelId="{EEA63AE7-D388-4182-BB1B-389D16758721}" type="parTrans" cxnId="{881AF780-BE43-4E1A-B5F6-6213ADE0BE26}">
      <dgm:prSet/>
      <dgm:spPr/>
      <dgm:t>
        <a:bodyPr/>
        <a:lstStyle/>
        <a:p>
          <a:endParaRPr lang="de-DE"/>
        </a:p>
      </dgm:t>
    </dgm:pt>
    <dgm:pt modelId="{1ECF5C9B-C1DC-426C-8512-46C19D273B50}" type="sibTrans" cxnId="{881AF780-BE43-4E1A-B5F6-6213ADE0BE26}">
      <dgm:prSet/>
      <dgm:spPr/>
      <dgm:t>
        <a:bodyPr/>
        <a:lstStyle/>
        <a:p>
          <a:endParaRPr lang="de-DE"/>
        </a:p>
      </dgm:t>
    </dgm:pt>
    <dgm:pt modelId="{944DFDB3-166D-47E2-952E-ED80B2F75E98}">
      <dgm:prSet custT="1"/>
      <dgm:spPr/>
      <dgm:t>
        <a:bodyPr/>
        <a:lstStyle/>
        <a:p>
          <a:r>
            <a:rPr lang="de-DE" sz="1800" b="1" dirty="0" smtClean="0"/>
            <a:t>Medizinisch-technischer Fortschritt</a:t>
          </a:r>
          <a:endParaRPr lang="de-DE" sz="1800" dirty="0"/>
        </a:p>
      </dgm:t>
    </dgm:pt>
    <dgm:pt modelId="{7BC9EFB4-380B-48BA-A9F9-4163C8B0B5B7}" type="parTrans" cxnId="{B76FFD26-2B8C-4F29-8970-2E44DEF5F08D}">
      <dgm:prSet/>
      <dgm:spPr/>
      <dgm:t>
        <a:bodyPr/>
        <a:lstStyle/>
        <a:p>
          <a:endParaRPr lang="de-DE"/>
        </a:p>
      </dgm:t>
    </dgm:pt>
    <dgm:pt modelId="{FF2EE716-94A8-454E-9CB2-2283F598A0DD}" type="sibTrans" cxnId="{B76FFD26-2B8C-4F29-8970-2E44DEF5F08D}">
      <dgm:prSet/>
      <dgm:spPr/>
      <dgm:t>
        <a:bodyPr/>
        <a:lstStyle/>
        <a:p>
          <a:endParaRPr lang="de-DE"/>
        </a:p>
      </dgm:t>
    </dgm:pt>
    <dgm:pt modelId="{F8858216-BE1F-46D2-A804-63D01A732BAA}">
      <dgm:prSet custT="1"/>
      <dgm:spPr/>
      <dgm:t>
        <a:bodyPr/>
        <a:lstStyle/>
        <a:p>
          <a:r>
            <a:rPr lang="de-DE" sz="1800" b="1" dirty="0" smtClean="0"/>
            <a:t>Wettbewerb in deutscher Krankenhaus-Landschaft </a:t>
          </a:r>
          <a:endParaRPr lang="de-DE" sz="1800" dirty="0"/>
        </a:p>
      </dgm:t>
    </dgm:pt>
    <dgm:pt modelId="{3DB6DD00-DA44-4D34-96BC-F7AE79DD3208}" type="parTrans" cxnId="{E643C338-7F43-49E0-8F3D-62D8413CADCE}">
      <dgm:prSet/>
      <dgm:spPr/>
      <dgm:t>
        <a:bodyPr/>
        <a:lstStyle/>
        <a:p>
          <a:endParaRPr lang="de-DE"/>
        </a:p>
      </dgm:t>
    </dgm:pt>
    <dgm:pt modelId="{F02BD28B-9292-4F59-AA29-FA4383E6EA61}" type="sibTrans" cxnId="{E643C338-7F43-49E0-8F3D-62D8413CADCE}">
      <dgm:prSet/>
      <dgm:spPr/>
      <dgm:t>
        <a:bodyPr/>
        <a:lstStyle/>
        <a:p>
          <a:endParaRPr lang="de-DE"/>
        </a:p>
      </dgm:t>
    </dgm:pt>
    <dgm:pt modelId="{822BE581-DAE9-4B01-B5AC-EC77A3DAB8D4}" type="pres">
      <dgm:prSet presAssocID="{405E7D7B-3DF1-46C6-A557-6066F0520E3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088F0313-3BD8-48AB-B4D1-48B13C76ADD9}" type="pres">
      <dgm:prSet presAssocID="{8DCEB3C4-7884-4435-8ED3-9B3249B76AFA}" presName="parentLin" presStyleCnt="0"/>
      <dgm:spPr/>
    </dgm:pt>
    <dgm:pt modelId="{AA97AD1F-E6DD-45C5-BC72-C68F71A6776C}" type="pres">
      <dgm:prSet presAssocID="{8DCEB3C4-7884-4435-8ED3-9B3249B76AFA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84E4E181-A229-42B3-B492-A006DE6679DB}" type="pres">
      <dgm:prSet presAssocID="{8DCEB3C4-7884-4435-8ED3-9B3249B76AF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022FC83-02E8-4375-8363-876856427269}" type="pres">
      <dgm:prSet presAssocID="{8DCEB3C4-7884-4435-8ED3-9B3249B76AFA}" presName="negativeSpace" presStyleCnt="0"/>
      <dgm:spPr/>
    </dgm:pt>
    <dgm:pt modelId="{ED450FC5-10D0-4CBC-98E4-B8D97DF1F85A}" type="pres">
      <dgm:prSet presAssocID="{8DCEB3C4-7884-4435-8ED3-9B3249B76AFA}" presName="childText" presStyleLbl="conFgAcc1" presStyleIdx="0" presStyleCnt="3">
        <dgm:presLayoutVars>
          <dgm:bulletEnabled val="1"/>
        </dgm:presLayoutVars>
      </dgm:prSet>
      <dgm:spPr/>
    </dgm:pt>
    <dgm:pt modelId="{CC47878B-F0ED-49EC-B22B-01FEF71B8190}" type="pres">
      <dgm:prSet presAssocID="{1ECF5C9B-C1DC-426C-8512-46C19D273B50}" presName="spaceBetweenRectangles" presStyleCnt="0"/>
      <dgm:spPr/>
    </dgm:pt>
    <dgm:pt modelId="{A55A514B-8CF5-4E57-985E-8A1A3EDDD128}" type="pres">
      <dgm:prSet presAssocID="{944DFDB3-166D-47E2-952E-ED80B2F75E98}" presName="parentLin" presStyleCnt="0"/>
      <dgm:spPr/>
    </dgm:pt>
    <dgm:pt modelId="{ABBDB517-1289-41D7-A4B8-B5EC09378FD9}" type="pres">
      <dgm:prSet presAssocID="{944DFDB3-166D-47E2-952E-ED80B2F75E98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BA1349ED-0B82-4A8C-B064-9A4EF3410F6F}" type="pres">
      <dgm:prSet presAssocID="{944DFDB3-166D-47E2-952E-ED80B2F75E98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22D6E30-F700-4178-8C39-1F22521D0316}" type="pres">
      <dgm:prSet presAssocID="{944DFDB3-166D-47E2-952E-ED80B2F75E98}" presName="negativeSpace" presStyleCnt="0"/>
      <dgm:spPr/>
    </dgm:pt>
    <dgm:pt modelId="{ABA21B7D-70FF-4FD3-B797-CF1B76F1D459}" type="pres">
      <dgm:prSet presAssocID="{944DFDB3-166D-47E2-952E-ED80B2F75E98}" presName="childText" presStyleLbl="conFgAcc1" presStyleIdx="1" presStyleCnt="3">
        <dgm:presLayoutVars>
          <dgm:bulletEnabled val="1"/>
        </dgm:presLayoutVars>
      </dgm:prSet>
      <dgm:spPr/>
    </dgm:pt>
    <dgm:pt modelId="{3DBE06AD-68AC-4D71-993B-9D6FF0234A5A}" type="pres">
      <dgm:prSet presAssocID="{FF2EE716-94A8-454E-9CB2-2283F598A0DD}" presName="spaceBetweenRectangles" presStyleCnt="0"/>
      <dgm:spPr/>
    </dgm:pt>
    <dgm:pt modelId="{16C780AC-1326-4096-874C-5EDEF353E1B4}" type="pres">
      <dgm:prSet presAssocID="{F8858216-BE1F-46D2-A804-63D01A732BAA}" presName="parentLin" presStyleCnt="0"/>
      <dgm:spPr/>
    </dgm:pt>
    <dgm:pt modelId="{2DA9E126-2F6E-4616-9BEF-0FA4C39ED74C}" type="pres">
      <dgm:prSet presAssocID="{F8858216-BE1F-46D2-A804-63D01A732BAA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6BD4A9F5-9972-4228-ADA8-7C149751DC71}" type="pres">
      <dgm:prSet presAssocID="{F8858216-BE1F-46D2-A804-63D01A732BA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C09ECC9-8CCC-4C26-8E2B-66F95B083FB5}" type="pres">
      <dgm:prSet presAssocID="{F8858216-BE1F-46D2-A804-63D01A732BAA}" presName="negativeSpace" presStyleCnt="0"/>
      <dgm:spPr/>
    </dgm:pt>
    <dgm:pt modelId="{830B3487-D764-4EE8-AA9F-798B22EAAB03}" type="pres">
      <dgm:prSet presAssocID="{F8858216-BE1F-46D2-A804-63D01A732BAA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757E72E-C910-4A20-971A-1FFCB00F0697}" type="presOf" srcId="{405E7D7B-3DF1-46C6-A557-6066F0520E36}" destId="{822BE581-DAE9-4B01-B5AC-EC77A3DAB8D4}" srcOrd="0" destOrd="0" presId="urn:microsoft.com/office/officeart/2005/8/layout/list1"/>
    <dgm:cxn modelId="{6D3E974C-A9C2-4742-8EAB-D0E9EE2E9055}" type="presOf" srcId="{F8858216-BE1F-46D2-A804-63D01A732BAA}" destId="{2DA9E126-2F6E-4616-9BEF-0FA4C39ED74C}" srcOrd="0" destOrd="0" presId="urn:microsoft.com/office/officeart/2005/8/layout/list1"/>
    <dgm:cxn modelId="{19240EB7-32FA-47A1-BB01-D13078FE0652}" type="presOf" srcId="{8DCEB3C4-7884-4435-8ED3-9B3249B76AFA}" destId="{AA97AD1F-E6DD-45C5-BC72-C68F71A6776C}" srcOrd="0" destOrd="0" presId="urn:microsoft.com/office/officeart/2005/8/layout/list1"/>
    <dgm:cxn modelId="{B76FFD26-2B8C-4F29-8970-2E44DEF5F08D}" srcId="{405E7D7B-3DF1-46C6-A557-6066F0520E36}" destId="{944DFDB3-166D-47E2-952E-ED80B2F75E98}" srcOrd="1" destOrd="0" parTransId="{7BC9EFB4-380B-48BA-A9F9-4163C8B0B5B7}" sibTransId="{FF2EE716-94A8-454E-9CB2-2283F598A0DD}"/>
    <dgm:cxn modelId="{411924D4-DF92-4733-A82D-70862275E86A}" type="presOf" srcId="{944DFDB3-166D-47E2-952E-ED80B2F75E98}" destId="{ABBDB517-1289-41D7-A4B8-B5EC09378FD9}" srcOrd="0" destOrd="0" presId="urn:microsoft.com/office/officeart/2005/8/layout/list1"/>
    <dgm:cxn modelId="{881AF780-BE43-4E1A-B5F6-6213ADE0BE26}" srcId="{405E7D7B-3DF1-46C6-A557-6066F0520E36}" destId="{8DCEB3C4-7884-4435-8ED3-9B3249B76AFA}" srcOrd="0" destOrd="0" parTransId="{EEA63AE7-D388-4182-BB1B-389D16758721}" sibTransId="{1ECF5C9B-C1DC-426C-8512-46C19D273B50}"/>
    <dgm:cxn modelId="{6627D450-B18D-4851-83BF-F18AC27CAE1B}" type="presOf" srcId="{F8858216-BE1F-46D2-A804-63D01A732BAA}" destId="{6BD4A9F5-9972-4228-ADA8-7C149751DC71}" srcOrd="1" destOrd="0" presId="urn:microsoft.com/office/officeart/2005/8/layout/list1"/>
    <dgm:cxn modelId="{E9CF5B80-E576-4FA5-A179-B62E1F955D1E}" type="presOf" srcId="{944DFDB3-166D-47E2-952E-ED80B2F75E98}" destId="{BA1349ED-0B82-4A8C-B064-9A4EF3410F6F}" srcOrd="1" destOrd="0" presId="urn:microsoft.com/office/officeart/2005/8/layout/list1"/>
    <dgm:cxn modelId="{D10B59F3-1B96-4A6C-B800-3E6E16632580}" type="presOf" srcId="{8DCEB3C4-7884-4435-8ED3-9B3249B76AFA}" destId="{84E4E181-A229-42B3-B492-A006DE6679DB}" srcOrd="1" destOrd="0" presId="urn:microsoft.com/office/officeart/2005/8/layout/list1"/>
    <dgm:cxn modelId="{E643C338-7F43-49E0-8F3D-62D8413CADCE}" srcId="{405E7D7B-3DF1-46C6-A557-6066F0520E36}" destId="{F8858216-BE1F-46D2-A804-63D01A732BAA}" srcOrd="2" destOrd="0" parTransId="{3DB6DD00-DA44-4D34-96BC-F7AE79DD3208}" sibTransId="{F02BD28B-9292-4F59-AA29-FA4383E6EA61}"/>
    <dgm:cxn modelId="{D1F7EB2B-5F85-4AAE-A87B-F13CB01445A9}" type="presParOf" srcId="{822BE581-DAE9-4B01-B5AC-EC77A3DAB8D4}" destId="{088F0313-3BD8-48AB-B4D1-48B13C76ADD9}" srcOrd="0" destOrd="0" presId="urn:microsoft.com/office/officeart/2005/8/layout/list1"/>
    <dgm:cxn modelId="{C0DACE3C-13A4-459F-8F66-50E2CFD1480F}" type="presParOf" srcId="{088F0313-3BD8-48AB-B4D1-48B13C76ADD9}" destId="{AA97AD1F-E6DD-45C5-BC72-C68F71A6776C}" srcOrd="0" destOrd="0" presId="urn:microsoft.com/office/officeart/2005/8/layout/list1"/>
    <dgm:cxn modelId="{F93BF3C4-C4EE-4797-9943-22D0446C90C1}" type="presParOf" srcId="{088F0313-3BD8-48AB-B4D1-48B13C76ADD9}" destId="{84E4E181-A229-42B3-B492-A006DE6679DB}" srcOrd="1" destOrd="0" presId="urn:microsoft.com/office/officeart/2005/8/layout/list1"/>
    <dgm:cxn modelId="{35ADC0B8-734B-45E3-A738-757B969453AC}" type="presParOf" srcId="{822BE581-DAE9-4B01-B5AC-EC77A3DAB8D4}" destId="{4022FC83-02E8-4375-8363-876856427269}" srcOrd="1" destOrd="0" presId="urn:microsoft.com/office/officeart/2005/8/layout/list1"/>
    <dgm:cxn modelId="{862617A4-5D9C-4FE5-B3DE-3999E28D341D}" type="presParOf" srcId="{822BE581-DAE9-4B01-B5AC-EC77A3DAB8D4}" destId="{ED450FC5-10D0-4CBC-98E4-B8D97DF1F85A}" srcOrd="2" destOrd="0" presId="urn:microsoft.com/office/officeart/2005/8/layout/list1"/>
    <dgm:cxn modelId="{5BE7C7BA-42FD-43C3-A6E6-DA1B2F4205D9}" type="presParOf" srcId="{822BE581-DAE9-4B01-B5AC-EC77A3DAB8D4}" destId="{CC47878B-F0ED-49EC-B22B-01FEF71B8190}" srcOrd="3" destOrd="0" presId="urn:microsoft.com/office/officeart/2005/8/layout/list1"/>
    <dgm:cxn modelId="{42C770AD-EFBC-42FB-9E1D-576CBF4F05F6}" type="presParOf" srcId="{822BE581-DAE9-4B01-B5AC-EC77A3DAB8D4}" destId="{A55A514B-8CF5-4E57-985E-8A1A3EDDD128}" srcOrd="4" destOrd="0" presId="urn:microsoft.com/office/officeart/2005/8/layout/list1"/>
    <dgm:cxn modelId="{ABDBE3B8-DDD4-477E-92FA-11FD8AA2A7A6}" type="presParOf" srcId="{A55A514B-8CF5-4E57-985E-8A1A3EDDD128}" destId="{ABBDB517-1289-41D7-A4B8-B5EC09378FD9}" srcOrd="0" destOrd="0" presId="urn:microsoft.com/office/officeart/2005/8/layout/list1"/>
    <dgm:cxn modelId="{298024BC-D848-44F5-AC20-2B6EF3F7279A}" type="presParOf" srcId="{A55A514B-8CF5-4E57-985E-8A1A3EDDD128}" destId="{BA1349ED-0B82-4A8C-B064-9A4EF3410F6F}" srcOrd="1" destOrd="0" presId="urn:microsoft.com/office/officeart/2005/8/layout/list1"/>
    <dgm:cxn modelId="{5F7DB14A-D22A-4317-87BF-30A5AC9D84FD}" type="presParOf" srcId="{822BE581-DAE9-4B01-B5AC-EC77A3DAB8D4}" destId="{922D6E30-F700-4178-8C39-1F22521D0316}" srcOrd="5" destOrd="0" presId="urn:microsoft.com/office/officeart/2005/8/layout/list1"/>
    <dgm:cxn modelId="{8668382B-63C6-4EE7-A8FE-B6AC7AB495BA}" type="presParOf" srcId="{822BE581-DAE9-4B01-B5AC-EC77A3DAB8D4}" destId="{ABA21B7D-70FF-4FD3-B797-CF1B76F1D459}" srcOrd="6" destOrd="0" presId="urn:microsoft.com/office/officeart/2005/8/layout/list1"/>
    <dgm:cxn modelId="{3354CB0D-9469-42B7-88AA-1D28C68AB788}" type="presParOf" srcId="{822BE581-DAE9-4B01-B5AC-EC77A3DAB8D4}" destId="{3DBE06AD-68AC-4D71-993B-9D6FF0234A5A}" srcOrd="7" destOrd="0" presId="urn:microsoft.com/office/officeart/2005/8/layout/list1"/>
    <dgm:cxn modelId="{4CB8DFBD-14FD-499B-B785-D8EB573DE83E}" type="presParOf" srcId="{822BE581-DAE9-4B01-B5AC-EC77A3DAB8D4}" destId="{16C780AC-1326-4096-874C-5EDEF353E1B4}" srcOrd="8" destOrd="0" presId="urn:microsoft.com/office/officeart/2005/8/layout/list1"/>
    <dgm:cxn modelId="{F2A0E1EC-EDC5-43B9-A1A6-6BA7CC1FEE36}" type="presParOf" srcId="{16C780AC-1326-4096-874C-5EDEF353E1B4}" destId="{2DA9E126-2F6E-4616-9BEF-0FA4C39ED74C}" srcOrd="0" destOrd="0" presId="urn:microsoft.com/office/officeart/2005/8/layout/list1"/>
    <dgm:cxn modelId="{63A2F2E4-AA15-4A12-8C09-CBB14A68B255}" type="presParOf" srcId="{16C780AC-1326-4096-874C-5EDEF353E1B4}" destId="{6BD4A9F5-9972-4228-ADA8-7C149751DC71}" srcOrd="1" destOrd="0" presId="urn:microsoft.com/office/officeart/2005/8/layout/list1"/>
    <dgm:cxn modelId="{23C462ED-E436-4A21-9E3D-78C030AB0195}" type="presParOf" srcId="{822BE581-DAE9-4B01-B5AC-EC77A3DAB8D4}" destId="{FC09ECC9-8CCC-4C26-8E2B-66F95B083FB5}" srcOrd="9" destOrd="0" presId="urn:microsoft.com/office/officeart/2005/8/layout/list1"/>
    <dgm:cxn modelId="{58DDF24C-8F80-40F8-A4C1-F4FAA1FEA1CF}" type="presParOf" srcId="{822BE581-DAE9-4B01-B5AC-EC77A3DAB8D4}" destId="{830B3487-D764-4EE8-AA9F-798B22EAAB0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D14B9D18-9571-44DC-BFA5-3D44A3CEB278}" type="doc">
      <dgm:prSet loTypeId="urn:microsoft.com/office/officeart/2005/8/layout/list1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36415D9-90B9-4769-AAA9-12B5D494E216}">
      <dgm:prSet phldrT="[Text]" custT="1"/>
      <dgm:spPr/>
      <dgm:t>
        <a:bodyPr/>
        <a:lstStyle/>
        <a:p>
          <a:r>
            <a:rPr lang="de-DE" sz="2000" u="none" dirty="0" smtClean="0"/>
            <a:t>Umweltanalysen</a:t>
          </a:r>
          <a:endParaRPr lang="de-DE" sz="2000" u="none" dirty="0"/>
        </a:p>
      </dgm:t>
    </dgm:pt>
    <dgm:pt modelId="{24344A01-C53A-4D2B-8E32-E3231B8DD97B}" type="parTrans" cxnId="{F0845FAE-E5BA-4B21-8082-23AD75D4D7D9}">
      <dgm:prSet/>
      <dgm:spPr/>
      <dgm:t>
        <a:bodyPr/>
        <a:lstStyle/>
        <a:p>
          <a:endParaRPr lang="de-DE"/>
        </a:p>
      </dgm:t>
    </dgm:pt>
    <dgm:pt modelId="{1B44E1D8-138F-4B62-8939-AFCCA25D5E0D}" type="sibTrans" cxnId="{F0845FAE-E5BA-4B21-8082-23AD75D4D7D9}">
      <dgm:prSet/>
      <dgm:spPr/>
      <dgm:t>
        <a:bodyPr/>
        <a:lstStyle/>
        <a:p>
          <a:endParaRPr lang="de-DE"/>
        </a:p>
      </dgm:t>
    </dgm:pt>
    <dgm:pt modelId="{B799038F-0DCC-4C9B-AE14-6A835EEEDFC6}">
      <dgm:prSet custT="1"/>
      <dgm:spPr/>
      <dgm:t>
        <a:bodyPr/>
        <a:lstStyle/>
        <a:p>
          <a:r>
            <a:rPr lang="de-DE" sz="2000" u="none" dirty="0" smtClean="0"/>
            <a:t>Unternehmensanalysen</a:t>
          </a:r>
          <a:endParaRPr lang="de-DE" sz="2000" u="none" dirty="0"/>
        </a:p>
      </dgm:t>
    </dgm:pt>
    <dgm:pt modelId="{01D581CA-E053-4528-9DF8-2A698D84E157}" type="parTrans" cxnId="{59EF3A7E-A63D-4124-91C0-76A47B675F2A}">
      <dgm:prSet/>
      <dgm:spPr/>
      <dgm:t>
        <a:bodyPr/>
        <a:lstStyle/>
        <a:p>
          <a:endParaRPr lang="de-DE"/>
        </a:p>
      </dgm:t>
    </dgm:pt>
    <dgm:pt modelId="{E2414F04-5D35-43D7-9C07-5C1C3708C221}" type="sibTrans" cxnId="{59EF3A7E-A63D-4124-91C0-76A47B675F2A}">
      <dgm:prSet/>
      <dgm:spPr/>
      <dgm:t>
        <a:bodyPr/>
        <a:lstStyle/>
        <a:p>
          <a:endParaRPr lang="de-DE"/>
        </a:p>
      </dgm:t>
    </dgm:pt>
    <dgm:pt modelId="{17C0BEED-2A35-404B-9B74-03F2532E911E}" type="pres">
      <dgm:prSet presAssocID="{D14B9D18-9571-44DC-BFA5-3D44A3CEB278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EEDB8CF-D102-4A5E-A104-91DF33B4ADAE}" type="pres">
      <dgm:prSet presAssocID="{436415D9-90B9-4769-AAA9-12B5D494E216}" presName="parentLin" presStyleCnt="0"/>
      <dgm:spPr/>
    </dgm:pt>
    <dgm:pt modelId="{837116CA-566D-41AE-ABA2-EF223255CF65}" type="pres">
      <dgm:prSet presAssocID="{436415D9-90B9-4769-AAA9-12B5D494E216}" presName="parentLeftMargin" presStyleLbl="node1" presStyleIdx="0" presStyleCnt="2"/>
      <dgm:spPr/>
      <dgm:t>
        <a:bodyPr/>
        <a:lstStyle/>
        <a:p>
          <a:endParaRPr lang="de-DE"/>
        </a:p>
      </dgm:t>
    </dgm:pt>
    <dgm:pt modelId="{91D75E15-1983-4304-9AA1-D9A35D71479E}" type="pres">
      <dgm:prSet presAssocID="{436415D9-90B9-4769-AAA9-12B5D494E216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94C3DFB-69CB-42BE-BA32-A59F07B80955}" type="pres">
      <dgm:prSet presAssocID="{436415D9-90B9-4769-AAA9-12B5D494E216}" presName="negativeSpace" presStyleCnt="0"/>
      <dgm:spPr/>
    </dgm:pt>
    <dgm:pt modelId="{1928015B-5DF7-48A4-AA72-D35BAD0BFB85}" type="pres">
      <dgm:prSet presAssocID="{436415D9-90B9-4769-AAA9-12B5D494E216}" presName="childText" presStyleLbl="conFgAcc1" presStyleIdx="0" presStyleCnt="2">
        <dgm:presLayoutVars>
          <dgm:bulletEnabled val="1"/>
        </dgm:presLayoutVars>
      </dgm:prSet>
      <dgm:spPr/>
    </dgm:pt>
    <dgm:pt modelId="{9A02F669-6D0E-4835-891D-97A1EAF145C0}" type="pres">
      <dgm:prSet presAssocID="{1B44E1D8-138F-4B62-8939-AFCCA25D5E0D}" presName="spaceBetweenRectangles" presStyleCnt="0"/>
      <dgm:spPr/>
    </dgm:pt>
    <dgm:pt modelId="{10496F60-95D0-4505-8AB2-F95B8F3727AB}" type="pres">
      <dgm:prSet presAssocID="{B799038F-0DCC-4C9B-AE14-6A835EEEDFC6}" presName="parentLin" presStyleCnt="0"/>
      <dgm:spPr/>
    </dgm:pt>
    <dgm:pt modelId="{8F314525-C9F4-4B55-813D-2BF1623CE0BC}" type="pres">
      <dgm:prSet presAssocID="{B799038F-0DCC-4C9B-AE14-6A835EEEDFC6}" presName="parentLeftMargin" presStyleLbl="node1" presStyleIdx="0" presStyleCnt="2"/>
      <dgm:spPr/>
      <dgm:t>
        <a:bodyPr/>
        <a:lstStyle/>
        <a:p>
          <a:endParaRPr lang="de-DE"/>
        </a:p>
      </dgm:t>
    </dgm:pt>
    <dgm:pt modelId="{B4780AB7-DC0B-4DCF-9CAF-24413CF8D4D0}" type="pres">
      <dgm:prSet presAssocID="{B799038F-0DCC-4C9B-AE14-6A835EEEDFC6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502434-0114-4185-BF16-8B2B7873E90A}" type="pres">
      <dgm:prSet presAssocID="{B799038F-0DCC-4C9B-AE14-6A835EEEDFC6}" presName="negativeSpace" presStyleCnt="0"/>
      <dgm:spPr/>
    </dgm:pt>
    <dgm:pt modelId="{417E8F20-6600-4F1B-A060-738688644493}" type="pres">
      <dgm:prSet presAssocID="{B799038F-0DCC-4C9B-AE14-6A835EEEDFC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BC1F08B-DF44-4C1E-B64C-42C8D5AF796F}" type="presOf" srcId="{436415D9-90B9-4769-AAA9-12B5D494E216}" destId="{837116CA-566D-41AE-ABA2-EF223255CF65}" srcOrd="0" destOrd="0" presId="urn:microsoft.com/office/officeart/2005/8/layout/list1"/>
    <dgm:cxn modelId="{88D6F54E-3B5E-46E9-ADB2-F97612AA9CAA}" type="presOf" srcId="{436415D9-90B9-4769-AAA9-12B5D494E216}" destId="{91D75E15-1983-4304-9AA1-D9A35D71479E}" srcOrd="1" destOrd="0" presId="urn:microsoft.com/office/officeart/2005/8/layout/list1"/>
    <dgm:cxn modelId="{F0845FAE-E5BA-4B21-8082-23AD75D4D7D9}" srcId="{D14B9D18-9571-44DC-BFA5-3D44A3CEB278}" destId="{436415D9-90B9-4769-AAA9-12B5D494E216}" srcOrd="0" destOrd="0" parTransId="{24344A01-C53A-4D2B-8E32-E3231B8DD97B}" sibTransId="{1B44E1D8-138F-4B62-8939-AFCCA25D5E0D}"/>
    <dgm:cxn modelId="{FB8F74DA-2A44-4687-AA00-3A3F82CF67ED}" type="presOf" srcId="{D14B9D18-9571-44DC-BFA5-3D44A3CEB278}" destId="{17C0BEED-2A35-404B-9B74-03F2532E911E}" srcOrd="0" destOrd="0" presId="urn:microsoft.com/office/officeart/2005/8/layout/list1"/>
    <dgm:cxn modelId="{ED238FFC-49B7-4485-836B-BA33E1730F5B}" type="presOf" srcId="{B799038F-0DCC-4C9B-AE14-6A835EEEDFC6}" destId="{B4780AB7-DC0B-4DCF-9CAF-24413CF8D4D0}" srcOrd="1" destOrd="0" presId="urn:microsoft.com/office/officeart/2005/8/layout/list1"/>
    <dgm:cxn modelId="{2227087E-902D-4C7F-A939-28233247CCFB}" type="presOf" srcId="{B799038F-0DCC-4C9B-AE14-6A835EEEDFC6}" destId="{8F314525-C9F4-4B55-813D-2BF1623CE0BC}" srcOrd="0" destOrd="0" presId="urn:microsoft.com/office/officeart/2005/8/layout/list1"/>
    <dgm:cxn modelId="{59EF3A7E-A63D-4124-91C0-76A47B675F2A}" srcId="{D14B9D18-9571-44DC-BFA5-3D44A3CEB278}" destId="{B799038F-0DCC-4C9B-AE14-6A835EEEDFC6}" srcOrd="1" destOrd="0" parTransId="{01D581CA-E053-4528-9DF8-2A698D84E157}" sibTransId="{E2414F04-5D35-43D7-9C07-5C1C3708C221}"/>
    <dgm:cxn modelId="{6BE73BDB-967B-40C6-A03E-5EB853905C12}" type="presParOf" srcId="{17C0BEED-2A35-404B-9B74-03F2532E911E}" destId="{4EEDB8CF-D102-4A5E-A104-91DF33B4ADAE}" srcOrd="0" destOrd="0" presId="urn:microsoft.com/office/officeart/2005/8/layout/list1"/>
    <dgm:cxn modelId="{1153435D-A38A-4EAC-A208-5B360362E85F}" type="presParOf" srcId="{4EEDB8CF-D102-4A5E-A104-91DF33B4ADAE}" destId="{837116CA-566D-41AE-ABA2-EF223255CF65}" srcOrd="0" destOrd="0" presId="urn:microsoft.com/office/officeart/2005/8/layout/list1"/>
    <dgm:cxn modelId="{0CDDCDEA-9A91-4A0B-A44A-C59932E33559}" type="presParOf" srcId="{4EEDB8CF-D102-4A5E-A104-91DF33B4ADAE}" destId="{91D75E15-1983-4304-9AA1-D9A35D71479E}" srcOrd="1" destOrd="0" presId="urn:microsoft.com/office/officeart/2005/8/layout/list1"/>
    <dgm:cxn modelId="{BB9910BC-3F77-4433-A247-002A23B4E5C9}" type="presParOf" srcId="{17C0BEED-2A35-404B-9B74-03F2532E911E}" destId="{994C3DFB-69CB-42BE-BA32-A59F07B80955}" srcOrd="1" destOrd="0" presId="urn:microsoft.com/office/officeart/2005/8/layout/list1"/>
    <dgm:cxn modelId="{82106136-18A3-4AFF-A3A8-AC73F22AB704}" type="presParOf" srcId="{17C0BEED-2A35-404B-9B74-03F2532E911E}" destId="{1928015B-5DF7-48A4-AA72-D35BAD0BFB85}" srcOrd="2" destOrd="0" presId="urn:microsoft.com/office/officeart/2005/8/layout/list1"/>
    <dgm:cxn modelId="{9845DD60-5C03-4743-894B-C8775AC43FE4}" type="presParOf" srcId="{17C0BEED-2A35-404B-9B74-03F2532E911E}" destId="{9A02F669-6D0E-4835-891D-97A1EAF145C0}" srcOrd="3" destOrd="0" presId="urn:microsoft.com/office/officeart/2005/8/layout/list1"/>
    <dgm:cxn modelId="{7E5FF547-E111-4473-BC6D-762E34DE5AA1}" type="presParOf" srcId="{17C0BEED-2A35-404B-9B74-03F2532E911E}" destId="{10496F60-95D0-4505-8AB2-F95B8F3727AB}" srcOrd="4" destOrd="0" presId="urn:microsoft.com/office/officeart/2005/8/layout/list1"/>
    <dgm:cxn modelId="{511C5C43-8F4B-442D-A3AD-1BCD478E7D83}" type="presParOf" srcId="{10496F60-95D0-4505-8AB2-F95B8F3727AB}" destId="{8F314525-C9F4-4B55-813D-2BF1623CE0BC}" srcOrd="0" destOrd="0" presId="urn:microsoft.com/office/officeart/2005/8/layout/list1"/>
    <dgm:cxn modelId="{98BC99CD-BEC3-4ACF-A574-CEBFD03BA461}" type="presParOf" srcId="{10496F60-95D0-4505-8AB2-F95B8F3727AB}" destId="{B4780AB7-DC0B-4DCF-9CAF-24413CF8D4D0}" srcOrd="1" destOrd="0" presId="urn:microsoft.com/office/officeart/2005/8/layout/list1"/>
    <dgm:cxn modelId="{EA431DD4-40A7-4C35-9C52-017122B02F45}" type="presParOf" srcId="{17C0BEED-2A35-404B-9B74-03F2532E911E}" destId="{63502434-0114-4185-BF16-8B2B7873E90A}" srcOrd="5" destOrd="0" presId="urn:microsoft.com/office/officeart/2005/8/layout/list1"/>
    <dgm:cxn modelId="{5CE9F678-D8BF-41A6-83D6-812B9E7FFAEE}" type="presParOf" srcId="{17C0BEED-2A35-404B-9B74-03F2532E911E}" destId="{417E8F20-6600-4F1B-A060-73868864449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DDF820-C16E-4D66-8A7D-01D2349AEB5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FAF3764B-661C-4442-B1A0-5957460399FD}">
      <dgm:prSet phldrT="[Text]" custT="1"/>
      <dgm:spPr/>
      <dgm:t>
        <a:bodyPr/>
        <a:lstStyle/>
        <a:p>
          <a:r>
            <a:rPr lang="de-DE" sz="2000" b="1" dirty="0" smtClean="0"/>
            <a:t>Normatives Management</a:t>
          </a:r>
          <a:endParaRPr lang="de-DE" sz="2000" b="1" dirty="0"/>
        </a:p>
      </dgm:t>
    </dgm:pt>
    <dgm:pt modelId="{A14BE4CE-F46A-4791-9A6A-17AB5319FBAE}" type="parTrans" cxnId="{E3EDAE2E-15AF-4D66-89FE-F5967464665B}">
      <dgm:prSet/>
      <dgm:spPr/>
      <dgm:t>
        <a:bodyPr/>
        <a:lstStyle/>
        <a:p>
          <a:endParaRPr lang="de-DE"/>
        </a:p>
      </dgm:t>
    </dgm:pt>
    <dgm:pt modelId="{65D719C7-5387-46F4-9996-4979B0308EB0}" type="sibTrans" cxnId="{E3EDAE2E-15AF-4D66-89FE-F5967464665B}">
      <dgm:prSet/>
      <dgm:spPr/>
      <dgm:t>
        <a:bodyPr/>
        <a:lstStyle/>
        <a:p>
          <a:endParaRPr lang="de-DE"/>
        </a:p>
      </dgm:t>
    </dgm:pt>
    <dgm:pt modelId="{5198FD57-A3B2-4BC1-825A-1F0DE8220823}">
      <dgm:prSet phldrT="[Text]" custT="1"/>
      <dgm:spPr/>
      <dgm:t>
        <a:bodyPr/>
        <a:lstStyle/>
        <a:p>
          <a:r>
            <a:rPr lang="de-DE" sz="2000" b="1" dirty="0" smtClean="0"/>
            <a:t>Strategisches </a:t>
          </a:r>
          <a:r>
            <a:rPr lang="de-DE" sz="2000" b="1" dirty="0" err="1" smtClean="0"/>
            <a:t>Mangement</a:t>
          </a:r>
          <a:endParaRPr lang="de-DE" sz="2000" b="1" dirty="0" smtClean="0"/>
        </a:p>
        <a:p>
          <a:r>
            <a:rPr lang="de-DE" sz="1800" dirty="0" smtClean="0">
              <a:sym typeface="Wingdings" panose="05000000000000000000" pitchFamily="2" charset="2"/>
            </a:rPr>
            <a:t> </a:t>
          </a:r>
          <a:r>
            <a:rPr lang="de-DE" sz="1800" dirty="0" smtClean="0"/>
            <a:t>Strategien, Strukturen, Systeme</a:t>
          </a:r>
        </a:p>
      </dgm:t>
    </dgm:pt>
    <dgm:pt modelId="{5E103CC1-F8F0-48E6-8A01-A8C91B0978CC}" type="parTrans" cxnId="{E88FE5ED-1C92-4B4A-BABB-C2EAF67558FF}">
      <dgm:prSet/>
      <dgm:spPr/>
      <dgm:t>
        <a:bodyPr/>
        <a:lstStyle/>
        <a:p>
          <a:endParaRPr lang="de-DE"/>
        </a:p>
      </dgm:t>
    </dgm:pt>
    <dgm:pt modelId="{2DA1AE84-2996-4D34-B859-AE2FCFAD4F2B}" type="sibTrans" cxnId="{E88FE5ED-1C92-4B4A-BABB-C2EAF67558FF}">
      <dgm:prSet/>
      <dgm:spPr/>
      <dgm:t>
        <a:bodyPr/>
        <a:lstStyle/>
        <a:p>
          <a:endParaRPr lang="de-DE"/>
        </a:p>
      </dgm:t>
    </dgm:pt>
    <dgm:pt modelId="{769D82A8-DE38-425D-8FD6-5497914FCF72}">
      <dgm:prSet phldrT="[Text]" custT="1"/>
      <dgm:spPr/>
      <dgm:t>
        <a:bodyPr/>
        <a:lstStyle/>
        <a:p>
          <a:r>
            <a:rPr lang="de-DE" sz="2000" b="1" dirty="0" smtClean="0"/>
            <a:t>Operatives Management</a:t>
          </a:r>
        </a:p>
        <a:p>
          <a:r>
            <a:rPr lang="de-DE" sz="1800" dirty="0" smtClean="0">
              <a:sym typeface="Wingdings" panose="05000000000000000000" pitchFamily="2" charset="2"/>
            </a:rPr>
            <a:t> Umsetzung von </a:t>
          </a:r>
          <a:r>
            <a:rPr lang="de-DE" sz="1800" dirty="0" smtClean="0"/>
            <a:t>Zielen und Maßnahmen</a:t>
          </a:r>
        </a:p>
      </dgm:t>
    </dgm:pt>
    <dgm:pt modelId="{6F855360-DB03-4001-9D96-85170746082C}" type="parTrans" cxnId="{0CD84552-6149-4C96-B59D-835C01C8ACEE}">
      <dgm:prSet/>
      <dgm:spPr/>
      <dgm:t>
        <a:bodyPr/>
        <a:lstStyle/>
        <a:p>
          <a:endParaRPr lang="de-DE"/>
        </a:p>
      </dgm:t>
    </dgm:pt>
    <dgm:pt modelId="{BD89ECF5-BA3A-4F45-BACF-490CE326BBC6}" type="sibTrans" cxnId="{0CD84552-6149-4C96-B59D-835C01C8ACEE}">
      <dgm:prSet/>
      <dgm:spPr/>
      <dgm:t>
        <a:bodyPr/>
        <a:lstStyle/>
        <a:p>
          <a:endParaRPr lang="de-DE"/>
        </a:p>
      </dgm:t>
    </dgm:pt>
    <dgm:pt modelId="{9124C923-45F5-4B5C-90DF-BD59DAF81519}">
      <dgm:prSet custT="1"/>
      <dgm:spPr/>
      <dgm:t>
        <a:bodyPr/>
        <a:lstStyle/>
        <a:p>
          <a:r>
            <a:rPr lang="de-DE" sz="1800" dirty="0" smtClean="0"/>
            <a:t>Krankenhausverfassung</a:t>
          </a:r>
          <a:endParaRPr lang="de-DE" sz="1800" dirty="0"/>
        </a:p>
      </dgm:t>
    </dgm:pt>
    <dgm:pt modelId="{54599CEC-2635-47AC-8FFD-2753FA75C8A7}" type="parTrans" cxnId="{E2BD3109-821A-4D30-890B-02FCE596E9C2}">
      <dgm:prSet/>
      <dgm:spPr/>
      <dgm:t>
        <a:bodyPr/>
        <a:lstStyle/>
        <a:p>
          <a:endParaRPr lang="de-DE"/>
        </a:p>
      </dgm:t>
    </dgm:pt>
    <dgm:pt modelId="{183263E4-AC5E-4C2C-87E5-FF254F43AE7D}" type="sibTrans" cxnId="{E2BD3109-821A-4D30-890B-02FCE596E9C2}">
      <dgm:prSet/>
      <dgm:spPr/>
      <dgm:t>
        <a:bodyPr/>
        <a:lstStyle/>
        <a:p>
          <a:endParaRPr lang="de-DE"/>
        </a:p>
      </dgm:t>
    </dgm:pt>
    <dgm:pt modelId="{D6E92306-9C21-4FED-A234-DCA52784A16B}">
      <dgm:prSet custT="1"/>
      <dgm:spPr/>
      <dgm:t>
        <a:bodyPr/>
        <a:lstStyle/>
        <a:p>
          <a:r>
            <a:rPr lang="de-DE" sz="1800" dirty="0" smtClean="0"/>
            <a:t>Vision, Mission, Ziele</a:t>
          </a:r>
          <a:endParaRPr lang="de-DE" sz="1800" dirty="0"/>
        </a:p>
      </dgm:t>
    </dgm:pt>
    <dgm:pt modelId="{FCEE5241-73C6-4D62-82C6-EFFD7C683084}" type="parTrans" cxnId="{62C96189-BB62-4E11-91BC-C40728989C81}">
      <dgm:prSet/>
      <dgm:spPr/>
      <dgm:t>
        <a:bodyPr/>
        <a:lstStyle/>
        <a:p>
          <a:endParaRPr lang="de-DE"/>
        </a:p>
      </dgm:t>
    </dgm:pt>
    <dgm:pt modelId="{FF1C7479-6DEA-4247-B971-15FBCBB6EE4E}" type="sibTrans" cxnId="{62C96189-BB62-4E11-91BC-C40728989C81}">
      <dgm:prSet/>
      <dgm:spPr/>
      <dgm:t>
        <a:bodyPr/>
        <a:lstStyle/>
        <a:p>
          <a:endParaRPr lang="de-DE"/>
        </a:p>
      </dgm:t>
    </dgm:pt>
    <dgm:pt modelId="{5B1B1B87-71A8-4153-9A07-24531E227092}">
      <dgm:prSet custT="1"/>
      <dgm:spPr/>
      <dgm:t>
        <a:bodyPr/>
        <a:lstStyle/>
        <a:p>
          <a:r>
            <a:rPr lang="de-DE" sz="1800" dirty="0" smtClean="0"/>
            <a:t>Krankenhauskultur</a:t>
          </a:r>
          <a:endParaRPr lang="de-DE" sz="1800" dirty="0"/>
        </a:p>
      </dgm:t>
    </dgm:pt>
    <dgm:pt modelId="{3C8A740C-6E99-4142-A755-357D0646133E}" type="parTrans" cxnId="{8B777682-0478-4699-9D11-A8C01A658EE3}">
      <dgm:prSet/>
      <dgm:spPr/>
      <dgm:t>
        <a:bodyPr/>
        <a:lstStyle/>
        <a:p>
          <a:endParaRPr lang="de-DE"/>
        </a:p>
      </dgm:t>
    </dgm:pt>
    <dgm:pt modelId="{2489EF67-DCAB-47A0-AB1B-1DECB84A6D01}" type="sibTrans" cxnId="{8B777682-0478-4699-9D11-A8C01A658EE3}">
      <dgm:prSet/>
      <dgm:spPr/>
      <dgm:t>
        <a:bodyPr/>
        <a:lstStyle/>
        <a:p>
          <a:endParaRPr lang="de-DE"/>
        </a:p>
      </dgm:t>
    </dgm:pt>
    <dgm:pt modelId="{2B751EA6-A5E7-4122-82FF-36FFA8259C2A}" type="pres">
      <dgm:prSet presAssocID="{F6DDF820-C16E-4D66-8A7D-01D2349AEB5F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C33DB768-025A-4301-AEEB-073DF8749228}" type="pres">
      <dgm:prSet presAssocID="{F6DDF820-C16E-4D66-8A7D-01D2349AEB5F}" presName="dummyMaxCanvas" presStyleCnt="0">
        <dgm:presLayoutVars/>
      </dgm:prSet>
      <dgm:spPr/>
    </dgm:pt>
    <dgm:pt modelId="{6E9142EC-FAA2-47F7-B6B9-A1D60B833A16}" type="pres">
      <dgm:prSet presAssocID="{F6DDF820-C16E-4D66-8A7D-01D2349AEB5F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0A70296-9D8D-40FB-9C3E-50BF8A03C633}" type="pres">
      <dgm:prSet presAssocID="{F6DDF820-C16E-4D66-8A7D-01D2349AEB5F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376C904-CCED-4888-88E1-B85E054E0C21}" type="pres">
      <dgm:prSet presAssocID="{F6DDF820-C16E-4D66-8A7D-01D2349AEB5F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BAEC65-0037-45EA-A7B2-1E3B7508CD1F}" type="pres">
      <dgm:prSet presAssocID="{F6DDF820-C16E-4D66-8A7D-01D2349AEB5F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5AA0CE9-DEDE-42E1-AC20-816D4044E783}" type="pres">
      <dgm:prSet presAssocID="{F6DDF820-C16E-4D66-8A7D-01D2349AEB5F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19B8557-7B6A-47AE-BBBC-301FF67255AD}" type="pres">
      <dgm:prSet presAssocID="{F6DDF820-C16E-4D66-8A7D-01D2349AEB5F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56CCD8F-B3AA-40AA-AFF5-B3F7076A5197}" type="pres">
      <dgm:prSet presAssocID="{F6DDF820-C16E-4D66-8A7D-01D2349AEB5F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D6B4D0B-5103-4F20-865D-484177EB2398}" type="pres">
      <dgm:prSet presAssocID="{F6DDF820-C16E-4D66-8A7D-01D2349AEB5F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88FE5ED-1C92-4B4A-BABB-C2EAF67558FF}" srcId="{F6DDF820-C16E-4D66-8A7D-01D2349AEB5F}" destId="{5198FD57-A3B2-4BC1-825A-1F0DE8220823}" srcOrd="1" destOrd="0" parTransId="{5E103CC1-F8F0-48E6-8A01-A8C91B0978CC}" sibTransId="{2DA1AE84-2996-4D34-B859-AE2FCFAD4F2B}"/>
    <dgm:cxn modelId="{E2BD3109-821A-4D30-890B-02FCE596E9C2}" srcId="{FAF3764B-661C-4442-B1A0-5957460399FD}" destId="{9124C923-45F5-4B5C-90DF-BD59DAF81519}" srcOrd="0" destOrd="0" parTransId="{54599CEC-2635-47AC-8FFD-2753FA75C8A7}" sibTransId="{183263E4-AC5E-4C2C-87E5-FF254F43AE7D}"/>
    <dgm:cxn modelId="{A7BE08A8-2709-43B7-A833-E9CF2BF7DCDC}" type="presOf" srcId="{D6E92306-9C21-4FED-A234-DCA52784A16B}" destId="{019B8557-7B6A-47AE-BBBC-301FF67255AD}" srcOrd="1" destOrd="2" presId="urn:microsoft.com/office/officeart/2005/8/layout/vProcess5"/>
    <dgm:cxn modelId="{E3EDAE2E-15AF-4D66-89FE-F5967464665B}" srcId="{F6DDF820-C16E-4D66-8A7D-01D2349AEB5F}" destId="{FAF3764B-661C-4442-B1A0-5957460399FD}" srcOrd="0" destOrd="0" parTransId="{A14BE4CE-F46A-4791-9A6A-17AB5319FBAE}" sibTransId="{65D719C7-5387-46F4-9996-4979B0308EB0}"/>
    <dgm:cxn modelId="{03839DD4-8B4A-4B9A-B70E-2A2178AEB056}" type="presOf" srcId="{FAF3764B-661C-4442-B1A0-5957460399FD}" destId="{6E9142EC-FAA2-47F7-B6B9-A1D60B833A16}" srcOrd="0" destOrd="0" presId="urn:microsoft.com/office/officeart/2005/8/layout/vProcess5"/>
    <dgm:cxn modelId="{AECD9DD2-D302-430B-A4A4-D21CCE4BD25F}" type="presOf" srcId="{5B1B1B87-71A8-4153-9A07-24531E227092}" destId="{6E9142EC-FAA2-47F7-B6B9-A1D60B833A16}" srcOrd="0" destOrd="3" presId="urn:microsoft.com/office/officeart/2005/8/layout/vProcess5"/>
    <dgm:cxn modelId="{62C96189-BB62-4E11-91BC-C40728989C81}" srcId="{FAF3764B-661C-4442-B1A0-5957460399FD}" destId="{D6E92306-9C21-4FED-A234-DCA52784A16B}" srcOrd="1" destOrd="0" parTransId="{FCEE5241-73C6-4D62-82C6-EFFD7C683084}" sibTransId="{FF1C7479-6DEA-4247-B971-15FBCBB6EE4E}"/>
    <dgm:cxn modelId="{8B777682-0478-4699-9D11-A8C01A658EE3}" srcId="{FAF3764B-661C-4442-B1A0-5957460399FD}" destId="{5B1B1B87-71A8-4153-9A07-24531E227092}" srcOrd="2" destOrd="0" parTransId="{3C8A740C-6E99-4142-A755-357D0646133E}" sibTransId="{2489EF67-DCAB-47A0-AB1B-1DECB84A6D01}"/>
    <dgm:cxn modelId="{9AD46031-D728-4CA7-8922-8D652079E2CF}" type="presOf" srcId="{769D82A8-DE38-425D-8FD6-5497914FCF72}" destId="{E376C904-CCED-4888-88E1-B85E054E0C21}" srcOrd="0" destOrd="0" presId="urn:microsoft.com/office/officeart/2005/8/layout/vProcess5"/>
    <dgm:cxn modelId="{C1323D6F-AF6D-4A46-BA06-2C7C70F3D8C4}" type="presOf" srcId="{9124C923-45F5-4B5C-90DF-BD59DAF81519}" destId="{019B8557-7B6A-47AE-BBBC-301FF67255AD}" srcOrd="1" destOrd="1" presId="urn:microsoft.com/office/officeart/2005/8/layout/vProcess5"/>
    <dgm:cxn modelId="{A32ABEF7-CFFE-4591-89F6-0867B0B54E10}" type="presOf" srcId="{5B1B1B87-71A8-4153-9A07-24531E227092}" destId="{019B8557-7B6A-47AE-BBBC-301FF67255AD}" srcOrd="1" destOrd="3" presId="urn:microsoft.com/office/officeart/2005/8/layout/vProcess5"/>
    <dgm:cxn modelId="{BCB7E2A8-A25D-43D7-A402-101A9EC86186}" type="presOf" srcId="{2DA1AE84-2996-4D34-B859-AE2FCFAD4F2B}" destId="{25AA0CE9-DEDE-42E1-AC20-816D4044E783}" srcOrd="0" destOrd="0" presId="urn:microsoft.com/office/officeart/2005/8/layout/vProcess5"/>
    <dgm:cxn modelId="{ABFB8DA1-6B9F-43B1-B303-623E442F73B0}" type="presOf" srcId="{D6E92306-9C21-4FED-A234-DCA52784A16B}" destId="{6E9142EC-FAA2-47F7-B6B9-A1D60B833A16}" srcOrd="0" destOrd="2" presId="urn:microsoft.com/office/officeart/2005/8/layout/vProcess5"/>
    <dgm:cxn modelId="{33032A26-B028-41A0-ACA9-929038EB1C18}" type="presOf" srcId="{5198FD57-A3B2-4BC1-825A-1F0DE8220823}" destId="{F0A70296-9D8D-40FB-9C3E-50BF8A03C633}" srcOrd="0" destOrd="0" presId="urn:microsoft.com/office/officeart/2005/8/layout/vProcess5"/>
    <dgm:cxn modelId="{B6EDEC9B-8ACC-4F26-88AD-B1CCF3275D76}" type="presOf" srcId="{65D719C7-5387-46F4-9996-4979B0308EB0}" destId="{53BAEC65-0037-45EA-A7B2-1E3B7508CD1F}" srcOrd="0" destOrd="0" presId="urn:microsoft.com/office/officeart/2005/8/layout/vProcess5"/>
    <dgm:cxn modelId="{65D1CB09-A1C4-417D-9551-0456E358838A}" type="presOf" srcId="{5198FD57-A3B2-4BC1-825A-1F0DE8220823}" destId="{A56CCD8F-B3AA-40AA-AFF5-B3F7076A5197}" srcOrd="1" destOrd="0" presId="urn:microsoft.com/office/officeart/2005/8/layout/vProcess5"/>
    <dgm:cxn modelId="{0CD84552-6149-4C96-B59D-835C01C8ACEE}" srcId="{F6DDF820-C16E-4D66-8A7D-01D2349AEB5F}" destId="{769D82A8-DE38-425D-8FD6-5497914FCF72}" srcOrd="2" destOrd="0" parTransId="{6F855360-DB03-4001-9D96-85170746082C}" sibTransId="{BD89ECF5-BA3A-4F45-BACF-490CE326BBC6}"/>
    <dgm:cxn modelId="{3C10D6A3-5797-4EAC-8502-33D758EAC611}" type="presOf" srcId="{FAF3764B-661C-4442-B1A0-5957460399FD}" destId="{019B8557-7B6A-47AE-BBBC-301FF67255AD}" srcOrd="1" destOrd="0" presId="urn:microsoft.com/office/officeart/2005/8/layout/vProcess5"/>
    <dgm:cxn modelId="{AC935200-6A03-4EE1-B124-B0CF941BD68F}" type="presOf" srcId="{9124C923-45F5-4B5C-90DF-BD59DAF81519}" destId="{6E9142EC-FAA2-47F7-B6B9-A1D60B833A16}" srcOrd="0" destOrd="1" presId="urn:microsoft.com/office/officeart/2005/8/layout/vProcess5"/>
    <dgm:cxn modelId="{AA4BAC62-CBE1-41AE-8950-8E3B9E6693FF}" type="presOf" srcId="{769D82A8-DE38-425D-8FD6-5497914FCF72}" destId="{8D6B4D0B-5103-4F20-865D-484177EB2398}" srcOrd="1" destOrd="0" presId="urn:microsoft.com/office/officeart/2005/8/layout/vProcess5"/>
    <dgm:cxn modelId="{7469257C-5AA7-4DEE-ABD2-2EE9906FC5BA}" type="presOf" srcId="{F6DDF820-C16E-4D66-8A7D-01D2349AEB5F}" destId="{2B751EA6-A5E7-4122-82FF-36FFA8259C2A}" srcOrd="0" destOrd="0" presId="urn:microsoft.com/office/officeart/2005/8/layout/vProcess5"/>
    <dgm:cxn modelId="{AA029CDE-0BDC-49F3-B4FD-05A6D6B3F224}" type="presParOf" srcId="{2B751EA6-A5E7-4122-82FF-36FFA8259C2A}" destId="{C33DB768-025A-4301-AEEB-073DF8749228}" srcOrd="0" destOrd="0" presId="urn:microsoft.com/office/officeart/2005/8/layout/vProcess5"/>
    <dgm:cxn modelId="{D4AD8E16-88A0-4412-AFCA-3AD33FBC2341}" type="presParOf" srcId="{2B751EA6-A5E7-4122-82FF-36FFA8259C2A}" destId="{6E9142EC-FAA2-47F7-B6B9-A1D60B833A16}" srcOrd="1" destOrd="0" presId="urn:microsoft.com/office/officeart/2005/8/layout/vProcess5"/>
    <dgm:cxn modelId="{8845D9CB-A11B-4620-B0DF-52F667E62EE2}" type="presParOf" srcId="{2B751EA6-A5E7-4122-82FF-36FFA8259C2A}" destId="{F0A70296-9D8D-40FB-9C3E-50BF8A03C633}" srcOrd="2" destOrd="0" presId="urn:microsoft.com/office/officeart/2005/8/layout/vProcess5"/>
    <dgm:cxn modelId="{911761B2-129A-4D1C-9A76-EA54C6D72FF6}" type="presParOf" srcId="{2B751EA6-A5E7-4122-82FF-36FFA8259C2A}" destId="{E376C904-CCED-4888-88E1-B85E054E0C21}" srcOrd="3" destOrd="0" presId="urn:microsoft.com/office/officeart/2005/8/layout/vProcess5"/>
    <dgm:cxn modelId="{F902DE66-BDB2-4BFB-BA62-E04CEB259F7F}" type="presParOf" srcId="{2B751EA6-A5E7-4122-82FF-36FFA8259C2A}" destId="{53BAEC65-0037-45EA-A7B2-1E3B7508CD1F}" srcOrd="4" destOrd="0" presId="urn:microsoft.com/office/officeart/2005/8/layout/vProcess5"/>
    <dgm:cxn modelId="{F4CA9165-6EFA-4309-97D5-AC9B2B01584E}" type="presParOf" srcId="{2B751EA6-A5E7-4122-82FF-36FFA8259C2A}" destId="{25AA0CE9-DEDE-42E1-AC20-816D4044E783}" srcOrd="5" destOrd="0" presId="urn:microsoft.com/office/officeart/2005/8/layout/vProcess5"/>
    <dgm:cxn modelId="{20749961-C0B8-4625-A877-D017306FD4B0}" type="presParOf" srcId="{2B751EA6-A5E7-4122-82FF-36FFA8259C2A}" destId="{019B8557-7B6A-47AE-BBBC-301FF67255AD}" srcOrd="6" destOrd="0" presId="urn:microsoft.com/office/officeart/2005/8/layout/vProcess5"/>
    <dgm:cxn modelId="{341D7A0B-07C7-4B88-900A-97201B5E80E2}" type="presParOf" srcId="{2B751EA6-A5E7-4122-82FF-36FFA8259C2A}" destId="{A56CCD8F-B3AA-40AA-AFF5-B3F7076A5197}" srcOrd="7" destOrd="0" presId="urn:microsoft.com/office/officeart/2005/8/layout/vProcess5"/>
    <dgm:cxn modelId="{092AF471-9705-4834-BEA6-ED80437F2150}" type="presParOf" srcId="{2B751EA6-A5E7-4122-82FF-36FFA8259C2A}" destId="{8D6B4D0B-5103-4F20-865D-484177EB239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40CE1E-A9F8-49E4-ADD3-4360F3E21FD0}" type="doc">
      <dgm:prSet loTypeId="urn:microsoft.com/office/officeart/2008/layout/VerticalCurvedList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499708A-190A-473E-BB31-2FC1E9641FC1}">
      <dgm:prSet phldrT="[Text]"/>
      <dgm:spPr/>
      <dgm:t>
        <a:bodyPr/>
        <a:lstStyle/>
        <a:p>
          <a:r>
            <a:rPr lang="de-DE" dirty="0" smtClean="0"/>
            <a:t>Langfristige Gültigkeit</a:t>
          </a:r>
          <a:endParaRPr lang="de-DE" dirty="0"/>
        </a:p>
      </dgm:t>
    </dgm:pt>
    <dgm:pt modelId="{C965E444-3B30-4BC9-8395-528DAABE21E3}" type="parTrans" cxnId="{DDAF639B-6A22-403B-A1F1-3AFCB62E172A}">
      <dgm:prSet/>
      <dgm:spPr/>
      <dgm:t>
        <a:bodyPr/>
        <a:lstStyle/>
        <a:p>
          <a:endParaRPr lang="de-DE"/>
        </a:p>
      </dgm:t>
    </dgm:pt>
    <dgm:pt modelId="{6B5D3FE7-51E5-4546-A57C-07A6EBDBB9A5}" type="sibTrans" cxnId="{DDAF639B-6A22-403B-A1F1-3AFCB62E172A}">
      <dgm:prSet/>
      <dgm:spPr/>
      <dgm:t>
        <a:bodyPr/>
        <a:lstStyle/>
        <a:p>
          <a:endParaRPr lang="de-DE"/>
        </a:p>
      </dgm:t>
    </dgm:pt>
    <dgm:pt modelId="{8F4CBE26-F65B-4C3A-B409-1FB196B839B3}">
      <dgm:prSet/>
      <dgm:spPr/>
      <dgm:t>
        <a:bodyPr/>
        <a:lstStyle/>
        <a:p>
          <a:r>
            <a:rPr lang="de-DE" smtClean="0"/>
            <a:t>Ziel: Sicherung des langfristigen Erfolges</a:t>
          </a:r>
          <a:endParaRPr lang="de-DE" dirty="0"/>
        </a:p>
      </dgm:t>
    </dgm:pt>
    <dgm:pt modelId="{2A6CCA22-F0CF-41D5-A989-A6589A8C4D3A}" type="parTrans" cxnId="{BC8A5248-436E-44B1-BE36-17E79A0B3A1C}">
      <dgm:prSet/>
      <dgm:spPr/>
      <dgm:t>
        <a:bodyPr/>
        <a:lstStyle/>
        <a:p>
          <a:endParaRPr lang="de-DE"/>
        </a:p>
      </dgm:t>
    </dgm:pt>
    <dgm:pt modelId="{584BC4DA-5B09-42C1-89B6-842DF6DD943B}" type="sibTrans" cxnId="{BC8A5248-436E-44B1-BE36-17E79A0B3A1C}">
      <dgm:prSet/>
      <dgm:spPr/>
      <dgm:t>
        <a:bodyPr/>
        <a:lstStyle/>
        <a:p>
          <a:endParaRPr lang="de-DE"/>
        </a:p>
      </dgm:t>
    </dgm:pt>
    <dgm:pt modelId="{778F516F-930A-4A91-A641-9C870536DDCB}">
      <dgm:prSet/>
      <dgm:spPr/>
      <dgm:t>
        <a:bodyPr/>
        <a:lstStyle/>
        <a:p>
          <a:r>
            <a:rPr lang="de-DE" smtClean="0"/>
            <a:t>Analyse von Chancen und Risiken im Markt </a:t>
          </a:r>
          <a:r>
            <a:rPr lang="de-DE" smtClean="0">
              <a:sym typeface="Wingdings" panose="05000000000000000000" pitchFamily="2" charset="2"/>
            </a:rPr>
            <a:t></a:t>
          </a:r>
          <a:r>
            <a:rPr lang="de-DE" smtClean="0"/>
            <a:t> Erarbeitung Handlungsalternativen</a:t>
          </a:r>
          <a:endParaRPr lang="de-DE" dirty="0"/>
        </a:p>
      </dgm:t>
    </dgm:pt>
    <dgm:pt modelId="{158724AD-F127-4536-B8B0-9BDFA6D776F3}" type="parTrans" cxnId="{6B4BB45D-966C-4D11-9CB5-20691407B690}">
      <dgm:prSet/>
      <dgm:spPr/>
      <dgm:t>
        <a:bodyPr/>
        <a:lstStyle/>
        <a:p>
          <a:endParaRPr lang="de-DE"/>
        </a:p>
      </dgm:t>
    </dgm:pt>
    <dgm:pt modelId="{E1751C2F-AF9A-460D-A912-D97DB213D73B}" type="sibTrans" cxnId="{6B4BB45D-966C-4D11-9CB5-20691407B690}">
      <dgm:prSet/>
      <dgm:spPr/>
      <dgm:t>
        <a:bodyPr/>
        <a:lstStyle/>
        <a:p>
          <a:endParaRPr lang="de-DE"/>
        </a:p>
      </dgm:t>
    </dgm:pt>
    <dgm:pt modelId="{A150CA46-A4E0-428E-B841-9512080A5178}">
      <dgm:prSet/>
      <dgm:spPr/>
      <dgm:t>
        <a:bodyPr/>
        <a:lstStyle/>
        <a:p>
          <a:r>
            <a:rPr lang="de-DE" smtClean="0"/>
            <a:t>Übergreifende Perspektive </a:t>
          </a:r>
          <a:endParaRPr lang="de-DE" dirty="0"/>
        </a:p>
      </dgm:t>
    </dgm:pt>
    <dgm:pt modelId="{83B6135F-FE06-4C58-A9ED-CCA646233D74}" type="parTrans" cxnId="{091FDEA4-E57D-4F07-B38D-1514D600429D}">
      <dgm:prSet/>
      <dgm:spPr/>
      <dgm:t>
        <a:bodyPr/>
        <a:lstStyle/>
        <a:p>
          <a:endParaRPr lang="de-DE"/>
        </a:p>
      </dgm:t>
    </dgm:pt>
    <dgm:pt modelId="{95A7667E-8A19-49CA-9ABE-A78835DDBBEE}" type="sibTrans" cxnId="{091FDEA4-E57D-4F07-B38D-1514D600429D}">
      <dgm:prSet/>
      <dgm:spPr/>
      <dgm:t>
        <a:bodyPr/>
        <a:lstStyle/>
        <a:p>
          <a:endParaRPr lang="de-DE"/>
        </a:p>
      </dgm:t>
    </dgm:pt>
    <dgm:pt modelId="{38C2D4D1-11BD-48EE-9095-66215CBA0395}" type="pres">
      <dgm:prSet presAssocID="{9840CE1E-A9F8-49E4-ADD3-4360F3E21FD0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4396005B-8F21-4D10-B1F0-55101E123D4F}" type="pres">
      <dgm:prSet presAssocID="{9840CE1E-A9F8-49E4-ADD3-4360F3E21FD0}" presName="Name1" presStyleCnt="0"/>
      <dgm:spPr/>
    </dgm:pt>
    <dgm:pt modelId="{2945D89B-2B96-4699-9890-90BB183F0F2D}" type="pres">
      <dgm:prSet presAssocID="{9840CE1E-A9F8-49E4-ADD3-4360F3E21FD0}" presName="cycle" presStyleCnt="0"/>
      <dgm:spPr/>
    </dgm:pt>
    <dgm:pt modelId="{F33C16F8-65F2-45B2-B290-FF3121D8BBEB}" type="pres">
      <dgm:prSet presAssocID="{9840CE1E-A9F8-49E4-ADD3-4360F3E21FD0}" presName="srcNode" presStyleLbl="node1" presStyleIdx="0" presStyleCnt="4"/>
      <dgm:spPr/>
    </dgm:pt>
    <dgm:pt modelId="{6AB8843A-E3E5-4F37-A7A7-E721026CC61E}" type="pres">
      <dgm:prSet presAssocID="{9840CE1E-A9F8-49E4-ADD3-4360F3E21FD0}" presName="conn" presStyleLbl="parChTrans1D2" presStyleIdx="0" presStyleCnt="1"/>
      <dgm:spPr/>
      <dgm:t>
        <a:bodyPr/>
        <a:lstStyle/>
        <a:p>
          <a:endParaRPr lang="de-DE"/>
        </a:p>
      </dgm:t>
    </dgm:pt>
    <dgm:pt modelId="{714AE98F-AC3C-437E-B019-18002E374A52}" type="pres">
      <dgm:prSet presAssocID="{9840CE1E-A9F8-49E4-ADD3-4360F3E21FD0}" presName="extraNode" presStyleLbl="node1" presStyleIdx="0" presStyleCnt="4"/>
      <dgm:spPr/>
    </dgm:pt>
    <dgm:pt modelId="{7A3AD4E6-163E-4EB6-A187-A0EBF14C1DA8}" type="pres">
      <dgm:prSet presAssocID="{9840CE1E-A9F8-49E4-ADD3-4360F3E21FD0}" presName="dstNode" presStyleLbl="node1" presStyleIdx="0" presStyleCnt="4"/>
      <dgm:spPr/>
    </dgm:pt>
    <dgm:pt modelId="{A3520E88-8990-4E5A-BE18-73F23DD5FFBD}" type="pres">
      <dgm:prSet presAssocID="{D499708A-190A-473E-BB31-2FC1E9641FC1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6378352-D149-44DA-BCF0-D7DDBE95B671}" type="pres">
      <dgm:prSet presAssocID="{D499708A-190A-473E-BB31-2FC1E9641FC1}" presName="accent_1" presStyleCnt="0"/>
      <dgm:spPr/>
    </dgm:pt>
    <dgm:pt modelId="{61120398-83E0-438D-8A65-BA794C22C4A9}" type="pres">
      <dgm:prSet presAssocID="{D499708A-190A-473E-BB31-2FC1E9641FC1}" presName="accentRepeatNode" presStyleLbl="solidFgAcc1" presStyleIdx="0" presStyleCnt="4"/>
      <dgm:spPr/>
    </dgm:pt>
    <dgm:pt modelId="{05ADD7BB-3E27-4618-9E71-8DB02D84AEA1}" type="pres">
      <dgm:prSet presAssocID="{8F4CBE26-F65B-4C3A-B409-1FB196B839B3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EFFB8F2-1B51-45F1-927A-9121E1BC49A3}" type="pres">
      <dgm:prSet presAssocID="{8F4CBE26-F65B-4C3A-B409-1FB196B839B3}" presName="accent_2" presStyleCnt="0"/>
      <dgm:spPr/>
    </dgm:pt>
    <dgm:pt modelId="{E4C5A1FF-915C-41DF-9F4E-C1D10739C7B9}" type="pres">
      <dgm:prSet presAssocID="{8F4CBE26-F65B-4C3A-B409-1FB196B839B3}" presName="accentRepeatNode" presStyleLbl="solidFgAcc1" presStyleIdx="1" presStyleCnt="4"/>
      <dgm:spPr/>
    </dgm:pt>
    <dgm:pt modelId="{223C35F7-DF0A-4B1D-A37B-2AAE26C06D49}" type="pres">
      <dgm:prSet presAssocID="{778F516F-930A-4A91-A641-9C870536DDCB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5FA94F1-593D-44F0-AE0E-BC3C2AEEBE4C}" type="pres">
      <dgm:prSet presAssocID="{778F516F-930A-4A91-A641-9C870536DDCB}" presName="accent_3" presStyleCnt="0"/>
      <dgm:spPr/>
    </dgm:pt>
    <dgm:pt modelId="{2250302B-519D-4EDD-8B2E-1ADE6578D5FE}" type="pres">
      <dgm:prSet presAssocID="{778F516F-930A-4A91-A641-9C870536DDCB}" presName="accentRepeatNode" presStyleLbl="solidFgAcc1" presStyleIdx="2" presStyleCnt="4"/>
      <dgm:spPr/>
    </dgm:pt>
    <dgm:pt modelId="{DED606B9-CB64-4EE2-B297-F81C2B982D6F}" type="pres">
      <dgm:prSet presAssocID="{A150CA46-A4E0-428E-B841-9512080A5178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CB00594-B100-40C4-BD5A-1F0B1F07CBA5}" type="pres">
      <dgm:prSet presAssocID="{A150CA46-A4E0-428E-B841-9512080A5178}" presName="accent_4" presStyleCnt="0"/>
      <dgm:spPr/>
    </dgm:pt>
    <dgm:pt modelId="{AD2BB6D5-614A-4C45-9A0D-D30DD0BE8996}" type="pres">
      <dgm:prSet presAssocID="{A150CA46-A4E0-428E-B841-9512080A5178}" presName="accentRepeatNode" presStyleLbl="solidFgAcc1" presStyleIdx="3" presStyleCnt="4"/>
      <dgm:spPr/>
    </dgm:pt>
  </dgm:ptLst>
  <dgm:cxnLst>
    <dgm:cxn modelId="{C12C8EEC-0E29-4485-9ABF-F888C3768191}" type="presOf" srcId="{6B5D3FE7-51E5-4546-A57C-07A6EBDBB9A5}" destId="{6AB8843A-E3E5-4F37-A7A7-E721026CC61E}" srcOrd="0" destOrd="0" presId="urn:microsoft.com/office/officeart/2008/layout/VerticalCurvedList"/>
    <dgm:cxn modelId="{93B4E208-B001-4B5B-859A-DDF30F07A8F3}" type="presOf" srcId="{8F4CBE26-F65B-4C3A-B409-1FB196B839B3}" destId="{05ADD7BB-3E27-4618-9E71-8DB02D84AEA1}" srcOrd="0" destOrd="0" presId="urn:microsoft.com/office/officeart/2008/layout/VerticalCurvedList"/>
    <dgm:cxn modelId="{DDAF639B-6A22-403B-A1F1-3AFCB62E172A}" srcId="{9840CE1E-A9F8-49E4-ADD3-4360F3E21FD0}" destId="{D499708A-190A-473E-BB31-2FC1E9641FC1}" srcOrd="0" destOrd="0" parTransId="{C965E444-3B30-4BC9-8395-528DAABE21E3}" sibTransId="{6B5D3FE7-51E5-4546-A57C-07A6EBDBB9A5}"/>
    <dgm:cxn modelId="{FB4F8F8C-4676-46B1-B472-489FE6BABB6E}" type="presOf" srcId="{D499708A-190A-473E-BB31-2FC1E9641FC1}" destId="{A3520E88-8990-4E5A-BE18-73F23DD5FFBD}" srcOrd="0" destOrd="0" presId="urn:microsoft.com/office/officeart/2008/layout/VerticalCurvedList"/>
    <dgm:cxn modelId="{789586E8-C76B-47CE-9145-6387DE535844}" type="presOf" srcId="{778F516F-930A-4A91-A641-9C870536DDCB}" destId="{223C35F7-DF0A-4B1D-A37B-2AAE26C06D49}" srcOrd="0" destOrd="0" presId="urn:microsoft.com/office/officeart/2008/layout/VerticalCurvedList"/>
    <dgm:cxn modelId="{091FDEA4-E57D-4F07-B38D-1514D600429D}" srcId="{9840CE1E-A9F8-49E4-ADD3-4360F3E21FD0}" destId="{A150CA46-A4E0-428E-B841-9512080A5178}" srcOrd="3" destOrd="0" parTransId="{83B6135F-FE06-4C58-A9ED-CCA646233D74}" sibTransId="{95A7667E-8A19-49CA-9ABE-A78835DDBBEE}"/>
    <dgm:cxn modelId="{BC8A5248-436E-44B1-BE36-17E79A0B3A1C}" srcId="{9840CE1E-A9F8-49E4-ADD3-4360F3E21FD0}" destId="{8F4CBE26-F65B-4C3A-B409-1FB196B839B3}" srcOrd="1" destOrd="0" parTransId="{2A6CCA22-F0CF-41D5-A989-A6589A8C4D3A}" sibTransId="{584BC4DA-5B09-42C1-89B6-842DF6DD943B}"/>
    <dgm:cxn modelId="{4BC113F4-6BF9-4E0F-983D-E6AA5DDDB972}" type="presOf" srcId="{9840CE1E-A9F8-49E4-ADD3-4360F3E21FD0}" destId="{38C2D4D1-11BD-48EE-9095-66215CBA0395}" srcOrd="0" destOrd="0" presId="urn:microsoft.com/office/officeart/2008/layout/VerticalCurvedList"/>
    <dgm:cxn modelId="{B7FEDE9B-57DE-4608-8109-82E17755112A}" type="presOf" srcId="{A150CA46-A4E0-428E-B841-9512080A5178}" destId="{DED606B9-CB64-4EE2-B297-F81C2B982D6F}" srcOrd="0" destOrd="0" presId="urn:microsoft.com/office/officeart/2008/layout/VerticalCurvedList"/>
    <dgm:cxn modelId="{6B4BB45D-966C-4D11-9CB5-20691407B690}" srcId="{9840CE1E-A9F8-49E4-ADD3-4360F3E21FD0}" destId="{778F516F-930A-4A91-A641-9C870536DDCB}" srcOrd="2" destOrd="0" parTransId="{158724AD-F127-4536-B8B0-9BDFA6D776F3}" sibTransId="{E1751C2F-AF9A-460D-A912-D97DB213D73B}"/>
    <dgm:cxn modelId="{16C9E46C-711D-4BF4-9CDE-D832987432DC}" type="presParOf" srcId="{38C2D4D1-11BD-48EE-9095-66215CBA0395}" destId="{4396005B-8F21-4D10-B1F0-55101E123D4F}" srcOrd="0" destOrd="0" presId="urn:microsoft.com/office/officeart/2008/layout/VerticalCurvedList"/>
    <dgm:cxn modelId="{F5A7E3C7-870C-4082-9214-D2EC0CBB13C4}" type="presParOf" srcId="{4396005B-8F21-4D10-B1F0-55101E123D4F}" destId="{2945D89B-2B96-4699-9890-90BB183F0F2D}" srcOrd="0" destOrd="0" presId="urn:microsoft.com/office/officeart/2008/layout/VerticalCurvedList"/>
    <dgm:cxn modelId="{0EA6D6E5-3CDB-4837-8A9E-521DC7EA5FD1}" type="presParOf" srcId="{2945D89B-2B96-4699-9890-90BB183F0F2D}" destId="{F33C16F8-65F2-45B2-B290-FF3121D8BBEB}" srcOrd="0" destOrd="0" presId="urn:microsoft.com/office/officeart/2008/layout/VerticalCurvedList"/>
    <dgm:cxn modelId="{0BA0E9EF-9EEC-431D-8ED2-2674DFE54E9C}" type="presParOf" srcId="{2945D89B-2B96-4699-9890-90BB183F0F2D}" destId="{6AB8843A-E3E5-4F37-A7A7-E721026CC61E}" srcOrd="1" destOrd="0" presId="urn:microsoft.com/office/officeart/2008/layout/VerticalCurvedList"/>
    <dgm:cxn modelId="{C26EAAD2-790D-479B-B621-4F0345AEA8A2}" type="presParOf" srcId="{2945D89B-2B96-4699-9890-90BB183F0F2D}" destId="{714AE98F-AC3C-437E-B019-18002E374A52}" srcOrd="2" destOrd="0" presId="urn:microsoft.com/office/officeart/2008/layout/VerticalCurvedList"/>
    <dgm:cxn modelId="{8BC10A31-C139-4D6E-B252-677E84FF7BA7}" type="presParOf" srcId="{2945D89B-2B96-4699-9890-90BB183F0F2D}" destId="{7A3AD4E6-163E-4EB6-A187-A0EBF14C1DA8}" srcOrd="3" destOrd="0" presId="urn:microsoft.com/office/officeart/2008/layout/VerticalCurvedList"/>
    <dgm:cxn modelId="{5D175998-44FD-4020-A917-D6B5335AE9C4}" type="presParOf" srcId="{4396005B-8F21-4D10-B1F0-55101E123D4F}" destId="{A3520E88-8990-4E5A-BE18-73F23DD5FFBD}" srcOrd="1" destOrd="0" presId="urn:microsoft.com/office/officeart/2008/layout/VerticalCurvedList"/>
    <dgm:cxn modelId="{D4CF5607-4093-4A60-A969-46C1F4A75A2C}" type="presParOf" srcId="{4396005B-8F21-4D10-B1F0-55101E123D4F}" destId="{56378352-D149-44DA-BCF0-D7DDBE95B671}" srcOrd="2" destOrd="0" presId="urn:microsoft.com/office/officeart/2008/layout/VerticalCurvedList"/>
    <dgm:cxn modelId="{1D082EBF-DE13-4857-B3A6-5B22D2C1DA41}" type="presParOf" srcId="{56378352-D149-44DA-BCF0-D7DDBE95B671}" destId="{61120398-83E0-438D-8A65-BA794C22C4A9}" srcOrd="0" destOrd="0" presId="urn:microsoft.com/office/officeart/2008/layout/VerticalCurvedList"/>
    <dgm:cxn modelId="{8904FC7E-EF21-481A-AC0B-2D7DA2F00979}" type="presParOf" srcId="{4396005B-8F21-4D10-B1F0-55101E123D4F}" destId="{05ADD7BB-3E27-4618-9E71-8DB02D84AEA1}" srcOrd="3" destOrd="0" presId="urn:microsoft.com/office/officeart/2008/layout/VerticalCurvedList"/>
    <dgm:cxn modelId="{CCE0175F-E53D-4F14-8915-AD062610934A}" type="presParOf" srcId="{4396005B-8F21-4D10-B1F0-55101E123D4F}" destId="{6EFFB8F2-1B51-45F1-927A-9121E1BC49A3}" srcOrd="4" destOrd="0" presId="urn:microsoft.com/office/officeart/2008/layout/VerticalCurvedList"/>
    <dgm:cxn modelId="{D86C363D-88FC-4BA1-8B93-844465734451}" type="presParOf" srcId="{6EFFB8F2-1B51-45F1-927A-9121E1BC49A3}" destId="{E4C5A1FF-915C-41DF-9F4E-C1D10739C7B9}" srcOrd="0" destOrd="0" presId="urn:microsoft.com/office/officeart/2008/layout/VerticalCurvedList"/>
    <dgm:cxn modelId="{4B245C1F-23D7-4E8F-9B39-F412F6FBE59B}" type="presParOf" srcId="{4396005B-8F21-4D10-B1F0-55101E123D4F}" destId="{223C35F7-DF0A-4B1D-A37B-2AAE26C06D49}" srcOrd="5" destOrd="0" presId="urn:microsoft.com/office/officeart/2008/layout/VerticalCurvedList"/>
    <dgm:cxn modelId="{6D7CF8D1-42A0-45BF-A733-05D77FA6CFAB}" type="presParOf" srcId="{4396005B-8F21-4D10-B1F0-55101E123D4F}" destId="{A5FA94F1-593D-44F0-AE0E-BC3C2AEEBE4C}" srcOrd="6" destOrd="0" presId="urn:microsoft.com/office/officeart/2008/layout/VerticalCurvedList"/>
    <dgm:cxn modelId="{82DB87CF-4844-400A-89C8-E012A5E76532}" type="presParOf" srcId="{A5FA94F1-593D-44F0-AE0E-BC3C2AEEBE4C}" destId="{2250302B-519D-4EDD-8B2E-1ADE6578D5FE}" srcOrd="0" destOrd="0" presId="urn:microsoft.com/office/officeart/2008/layout/VerticalCurvedList"/>
    <dgm:cxn modelId="{32B245EF-CB52-4CA7-9A61-F74BD0B7C9CB}" type="presParOf" srcId="{4396005B-8F21-4D10-B1F0-55101E123D4F}" destId="{DED606B9-CB64-4EE2-B297-F81C2B982D6F}" srcOrd="7" destOrd="0" presId="urn:microsoft.com/office/officeart/2008/layout/VerticalCurvedList"/>
    <dgm:cxn modelId="{06C4D50C-C33D-4759-AFD8-726EC9E3F0E4}" type="presParOf" srcId="{4396005B-8F21-4D10-B1F0-55101E123D4F}" destId="{8CB00594-B100-40C4-BD5A-1F0B1F07CBA5}" srcOrd="8" destOrd="0" presId="urn:microsoft.com/office/officeart/2008/layout/VerticalCurvedList"/>
    <dgm:cxn modelId="{28682498-EC20-45F1-9625-549AC0560AC0}" type="presParOf" srcId="{8CB00594-B100-40C4-BD5A-1F0B1F07CBA5}" destId="{AD2BB6D5-614A-4C45-9A0D-D30DD0BE899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A3C0F3A-2E19-4DF6-8E76-EB74A1982DA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03CB322-55BF-44AD-AABB-2E4B0BC22AFE}">
      <dgm:prSet phldrT="[Text]" custT="1"/>
      <dgm:spPr/>
      <dgm:t>
        <a:bodyPr/>
        <a:lstStyle/>
        <a:p>
          <a:r>
            <a:rPr lang="de-DE" sz="2400" dirty="0" smtClean="0"/>
            <a:t>Ziele</a:t>
          </a:r>
          <a:endParaRPr lang="de-DE" sz="2400" dirty="0"/>
        </a:p>
      </dgm:t>
    </dgm:pt>
    <dgm:pt modelId="{FF81DFF4-D977-4D47-9A33-156E13C991DF}" type="parTrans" cxnId="{4F3D2E02-F744-4952-A6A7-3069E22AD98E}">
      <dgm:prSet/>
      <dgm:spPr/>
      <dgm:t>
        <a:bodyPr/>
        <a:lstStyle/>
        <a:p>
          <a:endParaRPr lang="de-DE"/>
        </a:p>
      </dgm:t>
    </dgm:pt>
    <dgm:pt modelId="{6BB37E52-08DF-42E1-BDF1-E003D3DA908C}" type="sibTrans" cxnId="{4F3D2E02-F744-4952-A6A7-3069E22AD98E}">
      <dgm:prSet/>
      <dgm:spPr/>
      <dgm:t>
        <a:bodyPr/>
        <a:lstStyle/>
        <a:p>
          <a:endParaRPr lang="de-DE"/>
        </a:p>
      </dgm:t>
    </dgm:pt>
    <dgm:pt modelId="{15B4835B-ECD3-4621-A4C3-14C6F2861549}">
      <dgm:prSet phldrT="[Text]" custT="1"/>
      <dgm:spPr/>
      <dgm:t>
        <a:bodyPr/>
        <a:lstStyle/>
        <a:p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Reduktion der Komplexität</a:t>
          </a:r>
          <a:endParaRPr lang="de-DE" sz="1200" dirty="0"/>
        </a:p>
      </dgm:t>
    </dgm:pt>
    <dgm:pt modelId="{85EAD331-C41F-48F5-92E0-EA7EC8BFE1F7}" type="parTrans" cxnId="{7716B0A2-507C-4E96-BC65-A3E7895E1083}">
      <dgm:prSet/>
      <dgm:spPr/>
      <dgm:t>
        <a:bodyPr/>
        <a:lstStyle/>
        <a:p>
          <a:endParaRPr lang="de-DE"/>
        </a:p>
      </dgm:t>
    </dgm:pt>
    <dgm:pt modelId="{5EA5245A-D736-4E5B-8112-EC3D853ECE8D}" type="sibTrans" cxnId="{7716B0A2-507C-4E96-BC65-A3E7895E1083}">
      <dgm:prSet/>
      <dgm:spPr/>
      <dgm:t>
        <a:bodyPr/>
        <a:lstStyle/>
        <a:p>
          <a:endParaRPr lang="de-DE"/>
        </a:p>
      </dgm:t>
    </dgm:pt>
    <dgm:pt modelId="{3AC76FF9-D937-40B8-8C5E-D8844BBAB626}">
      <dgm:prSet phldrT="[Text]" custT="1"/>
      <dgm:spPr/>
      <dgm:t>
        <a:bodyPr/>
        <a:lstStyle/>
        <a:p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erhöhte Motivation zur Steigerung der Wirtschaftlichkeit auf allen Ebenen</a:t>
          </a:r>
          <a:endParaRPr lang="de-DE" sz="1200" dirty="0"/>
        </a:p>
      </dgm:t>
    </dgm:pt>
    <dgm:pt modelId="{0BE028E9-610C-4332-9649-EE782ED8AD25}" type="parTrans" cxnId="{FDBCFEAA-38EB-4786-B74A-3735E83708C2}">
      <dgm:prSet/>
      <dgm:spPr/>
      <dgm:t>
        <a:bodyPr/>
        <a:lstStyle/>
        <a:p>
          <a:endParaRPr lang="de-DE"/>
        </a:p>
      </dgm:t>
    </dgm:pt>
    <dgm:pt modelId="{E450B145-E2DF-43E0-8551-5858D6C15950}" type="sibTrans" cxnId="{FDBCFEAA-38EB-4786-B74A-3735E83708C2}">
      <dgm:prSet/>
      <dgm:spPr/>
      <dgm:t>
        <a:bodyPr/>
        <a:lstStyle/>
        <a:p>
          <a:endParaRPr lang="de-DE"/>
        </a:p>
      </dgm:t>
    </dgm:pt>
    <dgm:pt modelId="{EF5031C5-29F0-4729-B6D2-0DED4BEDBE61}">
      <dgm:prSet phldrT="[Text]" custT="1"/>
      <dgm:spPr/>
      <dgm:t>
        <a:bodyPr/>
        <a:lstStyle/>
        <a:p>
          <a:r>
            <a:rPr lang="de-DE" sz="2400" dirty="0" smtClean="0"/>
            <a:t>Vorteile</a:t>
          </a:r>
          <a:endParaRPr lang="de-DE" sz="2400" dirty="0"/>
        </a:p>
      </dgm:t>
    </dgm:pt>
    <dgm:pt modelId="{CBBF319C-0E9C-49D4-AE94-44B9F365B419}" type="parTrans" cxnId="{9787580D-2E64-4442-853D-AB4A4A00CB6D}">
      <dgm:prSet/>
      <dgm:spPr/>
      <dgm:t>
        <a:bodyPr/>
        <a:lstStyle/>
        <a:p>
          <a:endParaRPr lang="de-DE"/>
        </a:p>
      </dgm:t>
    </dgm:pt>
    <dgm:pt modelId="{8ABC99DA-9A75-4E7F-A510-A1FE315A3866}" type="sibTrans" cxnId="{9787580D-2E64-4442-853D-AB4A4A00CB6D}">
      <dgm:prSet/>
      <dgm:spPr/>
      <dgm:t>
        <a:bodyPr/>
        <a:lstStyle/>
        <a:p>
          <a:endParaRPr lang="de-DE"/>
        </a:p>
      </dgm:t>
    </dgm:pt>
    <dgm:pt modelId="{497F29AD-244F-4EA4-8334-9F841E9FD919}">
      <dgm:prSet phldrT="[Text]" custT="1"/>
      <dgm:spPr/>
      <dgm:t>
        <a:bodyPr/>
        <a:lstStyle/>
        <a:p>
          <a:pPr rtl="0"/>
          <a:r>
            <a:rPr lang="de-DE" sz="1200" b="0" i="0" u="none" dirty="0" smtClean="0"/>
            <a:t>Ergebnisverantwortung </a:t>
          </a:r>
          <a:r>
            <a:rPr lang="de-DE" sz="1200" b="0" i="0" u="none" dirty="0" smtClean="0">
              <a:sym typeface="Wingdings" panose="05000000000000000000" pitchFamily="2" charset="2"/>
            </a:rPr>
            <a:t></a:t>
          </a:r>
          <a:r>
            <a:rPr lang="de-DE" sz="1200" b="0" i="0" u="none" dirty="0" smtClean="0"/>
            <a:t> Kostenbewusstsein einzelner Bereiche</a:t>
          </a:r>
          <a:endParaRPr lang="de-DE" sz="1200" dirty="0"/>
        </a:p>
      </dgm:t>
    </dgm:pt>
    <dgm:pt modelId="{490771C5-BB3B-4A6C-9C85-6C66C410E013}" type="parTrans" cxnId="{F53EC19B-C80F-49B1-88FA-AE517221F35B}">
      <dgm:prSet/>
      <dgm:spPr/>
      <dgm:t>
        <a:bodyPr/>
        <a:lstStyle/>
        <a:p>
          <a:endParaRPr lang="de-DE"/>
        </a:p>
      </dgm:t>
    </dgm:pt>
    <dgm:pt modelId="{9A0E22A2-C3DD-4535-897E-505AB8F284ED}" type="sibTrans" cxnId="{F53EC19B-C80F-49B1-88FA-AE517221F35B}">
      <dgm:prSet/>
      <dgm:spPr/>
      <dgm:t>
        <a:bodyPr/>
        <a:lstStyle/>
        <a:p>
          <a:endParaRPr lang="de-DE"/>
        </a:p>
      </dgm:t>
    </dgm:pt>
    <dgm:pt modelId="{CCEAD249-8928-4B4C-A875-2B45BAB5EC79}">
      <dgm:prSet phldrT="[Text]" custT="1"/>
      <dgm:spPr/>
      <dgm:t>
        <a:bodyPr/>
        <a:lstStyle/>
        <a:p>
          <a:r>
            <a:rPr lang="de-DE" sz="2400" dirty="0" smtClean="0"/>
            <a:t>Nachteile</a:t>
          </a:r>
          <a:endParaRPr lang="de-DE" sz="2400" dirty="0"/>
        </a:p>
      </dgm:t>
    </dgm:pt>
    <dgm:pt modelId="{BDA9C5CF-4148-4720-98F3-2C54C9A46FA2}" type="parTrans" cxnId="{B0B664A2-D929-41B1-A2A8-C1260E525CF3}">
      <dgm:prSet/>
      <dgm:spPr/>
      <dgm:t>
        <a:bodyPr/>
        <a:lstStyle/>
        <a:p>
          <a:endParaRPr lang="de-DE"/>
        </a:p>
      </dgm:t>
    </dgm:pt>
    <dgm:pt modelId="{917FED45-D9E3-4C23-87CE-AC69394F339C}" type="sibTrans" cxnId="{B0B664A2-D929-41B1-A2A8-C1260E525CF3}">
      <dgm:prSet/>
      <dgm:spPr/>
      <dgm:t>
        <a:bodyPr/>
        <a:lstStyle/>
        <a:p>
          <a:endParaRPr lang="de-DE"/>
        </a:p>
      </dgm:t>
    </dgm:pt>
    <dgm:pt modelId="{25D4B006-D26C-4550-80CF-67C9CF819CE1}">
      <dgm:prSet phldrT="[Text]" custT="1"/>
      <dgm:spPr/>
      <dgm:t>
        <a:bodyPr/>
        <a:lstStyle/>
        <a:p>
          <a:pPr rtl="0"/>
          <a:r>
            <a:rPr lang="de-DE" sz="1200" b="0" i="0" u="none" dirty="0" smtClean="0"/>
            <a:t>Konflikte zwischen Ergebnisverantwortung und Entscheidungskompetenz</a:t>
          </a:r>
          <a:endParaRPr lang="de-DE" sz="1200" dirty="0"/>
        </a:p>
      </dgm:t>
    </dgm:pt>
    <dgm:pt modelId="{D43A5FEA-D262-4303-8EDE-149A932B7FCB}" type="parTrans" cxnId="{852AF76F-937E-4EDE-9BD1-27F37C1E002E}">
      <dgm:prSet/>
      <dgm:spPr/>
      <dgm:t>
        <a:bodyPr/>
        <a:lstStyle/>
        <a:p>
          <a:endParaRPr lang="de-DE"/>
        </a:p>
      </dgm:t>
    </dgm:pt>
    <dgm:pt modelId="{CB47EC87-7569-44B6-8B1C-252522B8FBCE}" type="sibTrans" cxnId="{852AF76F-937E-4EDE-9BD1-27F37C1E002E}">
      <dgm:prSet/>
      <dgm:spPr/>
      <dgm:t>
        <a:bodyPr/>
        <a:lstStyle/>
        <a:p>
          <a:endParaRPr lang="de-DE"/>
        </a:p>
      </dgm:t>
    </dgm:pt>
    <dgm:pt modelId="{64DE7C8F-DBD2-4063-AE40-69F711FCE23E}">
      <dgm:prSet phldrT="[Text]" custT="1"/>
      <dgm:spPr/>
      <dgm:t>
        <a:bodyPr/>
        <a:lstStyle/>
        <a:p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Höhere Flexibilität/Reaktionsfähigkeit am Markt</a:t>
          </a:r>
          <a:endParaRPr lang="de-DE" sz="1200" dirty="0"/>
        </a:p>
      </dgm:t>
    </dgm:pt>
    <dgm:pt modelId="{254BA9B6-8776-49AE-8405-962254CB6411}" type="parTrans" cxnId="{77EFE010-6764-4777-9035-FBB644949D41}">
      <dgm:prSet/>
      <dgm:spPr/>
      <dgm:t>
        <a:bodyPr/>
        <a:lstStyle/>
        <a:p>
          <a:endParaRPr lang="de-DE"/>
        </a:p>
      </dgm:t>
    </dgm:pt>
    <dgm:pt modelId="{0B26C108-A92B-436D-92D1-34ED9B4A6D59}" type="sibTrans" cxnId="{77EFE010-6764-4777-9035-FBB644949D41}">
      <dgm:prSet/>
      <dgm:spPr/>
      <dgm:t>
        <a:bodyPr/>
        <a:lstStyle/>
        <a:p>
          <a:endParaRPr lang="de-DE"/>
        </a:p>
      </dgm:t>
    </dgm:pt>
    <dgm:pt modelId="{D0DE7B56-A57C-4AE0-8189-50D97A8F9F70}">
      <dgm:prSet phldrT="[Text]" custT="1"/>
      <dgm:spPr/>
      <dgm:t>
        <a:bodyPr/>
        <a:lstStyle/>
        <a:p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Folge: Einzelbetrachtung der Organisationseinheiten </a:t>
          </a:r>
          <a:r>
            <a:rPr lang="de-DE" sz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sym typeface="Wingdings" panose="05000000000000000000" pitchFamily="2" charset="2"/>
            </a:rPr>
            <a:t></a:t>
          </a:r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bessere </a:t>
          </a:r>
          <a:r>
            <a:rPr lang="de-DE" sz="1200" b="1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Prozess- </a:t>
          </a:r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und </a:t>
          </a:r>
          <a:r>
            <a:rPr lang="de-DE" sz="1200" b="1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Ergebnisoptimierung</a:t>
          </a:r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(pos. Für gesamte Unternehmen) </a:t>
          </a:r>
          <a:endParaRPr lang="de-DE" sz="1200" dirty="0"/>
        </a:p>
      </dgm:t>
    </dgm:pt>
    <dgm:pt modelId="{54A753AA-2532-41FC-AC56-550C2FA07ED6}" type="parTrans" cxnId="{145D062D-D254-4F59-A379-804072D02F78}">
      <dgm:prSet/>
      <dgm:spPr/>
      <dgm:t>
        <a:bodyPr/>
        <a:lstStyle/>
        <a:p>
          <a:endParaRPr lang="de-DE"/>
        </a:p>
      </dgm:t>
    </dgm:pt>
    <dgm:pt modelId="{A4CA7722-BD9B-48AE-9D00-DCF9711897D4}" type="sibTrans" cxnId="{145D062D-D254-4F59-A379-804072D02F78}">
      <dgm:prSet/>
      <dgm:spPr/>
      <dgm:t>
        <a:bodyPr/>
        <a:lstStyle/>
        <a:p>
          <a:endParaRPr lang="de-DE"/>
        </a:p>
      </dgm:t>
    </dgm:pt>
    <dgm:pt modelId="{CC299DA3-69D3-4F77-B8E6-F2DF7A9A155C}">
      <dgm:prSet phldrT="[Text]" custT="1"/>
      <dgm:spPr/>
      <dgm:t>
        <a:bodyPr/>
        <a:lstStyle/>
        <a:p>
          <a:r>
            <a:rPr lang="de-DE" sz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Steigerung der Innovationsfähigkeit</a:t>
          </a:r>
          <a:endParaRPr lang="de-DE" sz="1200" dirty="0"/>
        </a:p>
      </dgm:t>
    </dgm:pt>
    <dgm:pt modelId="{7E7648E2-5FA0-44E0-A2F7-2A88C828E44E}" type="parTrans" cxnId="{672C5ED4-FE53-48B1-8817-AABA8CFBB53D}">
      <dgm:prSet/>
      <dgm:spPr/>
      <dgm:t>
        <a:bodyPr/>
        <a:lstStyle/>
        <a:p>
          <a:endParaRPr lang="de-DE"/>
        </a:p>
      </dgm:t>
    </dgm:pt>
    <dgm:pt modelId="{7719EF84-A33A-457E-8286-1E10A277167E}" type="sibTrans" cxnId="{672C5ED4-FE53-48B1-8817-AABA8CFBB53D}">
      <dgm:prSet/>
      <dgm:spPr/>
      <dgm:t>
        <a:bodyPr/>
        <a:lstStyle/>
        <a:p>
          <a:endParaRPr lang="de-DE"/>
        </a:p>
      </dgm:t>
    </dgm:pt>
    <dgm:pt modelId="{1B3ACB95-2481-4366-820B-454AA916319D}">
      <dgm:prSet custT="1"/>
      <dgm:spPr/>
      <dgm:t>
        <a:bodyPr/>
        <a:lstStyle/>
        <a:p>
          <a:pPr rtl="0"/>
          <a:r>
            <a:rPr lang="de-DE" sz="1200" b="0" i="0" u="none" dirty="0" smtClean="0"/>
            <a:t>Senkung Nachfrage nach Leistungen durch verursachungsgerechte Kostenzurechnung</a:t>
          </a:r>
          <a:endParaRPr lang="de-DE" sz="1200" b="0" i="0" u="none" dirty="0"/>
        </a:p>
      </dgm:t>
    </dgm:pt>
    <dgm:pt modelId="{473A0565-BC8E-40FD-A7DE-9E51BA08F374}" type="parTrans" cxnId="{AB9C54CF-76F0-4A06-8B07-0FF32E15DE39}">
      <dgm:prSet/>
      <dgm:spPr/>
      <dgm:t>
        <a:bodyPr/>
        <a:lstStyle/>
        <a:p>
          <a:endParaRPr lang="de-DE"/>
        </a:p>
      </dgm:t>
    </dgm:pt>
    <dgm:pt modelId="{5EC7C577-E50D-4555-B97C-4B0E1F44AF88}" type="sibTrans" cxnId="{AB9C54CF-76F0-4A06-8B07-0FF32E15DE39}">
      <dgm:prSet/>
      <dgm:spPr/>
      <dgm:t>
        <a:bodyPr/>
        <a:lstStyle/>
        <a:p>
          <a:endParaRPr lang="de-DE"/>
        </a:p>
      </dgm:t>
    </dgm:pt>
    <dgm:pt modelId="{0260FA48-D27B-40CB-AB5D-A624AD151A0F}">
      <dgm:prSet custT="1"/>
      <dgm:spPr/>
      <dgm:t>
        <a:bodyPr/>
        <a:lstStyle/>
        <a:p>
          <a:pPr rtl="0"/>
          <a:r>
            <a:rPr lang="de-DE" sz="1200" b="0" i="0" u="none" dirty="0" smtClean="0"/>
            <a:t>Innovationsdruck</a:t>
          </a:r>
          <a:endParaRPr lang="de-DE" sz="1200" b="0" i="0" u="none" dirty="0"/>
        </a:p>
      </dgm:t>
    </dgm:pt>
    <dgm:pt modelId="{78B6FC1C-A481-485B-9506-E4132D922DDD}" type="parTrans" cxnId="{C919C06F-1503-4583-8B11-12C11110793F}">
      <dgm:prSet/>
      <dgm:spPr/>
      <dgm:t>
        <a:bodyPr/>
        <a:lstStyle/>
        <a:p>
          <a:endParaRPr lang="de-DE"/>
        </a:p>
      </dgm:t>
    </dgm:pt>
    <dgm:pt modelId="{237153A9-9CBD-4982-9BFE-62F965599538}" type="sibTrans" cxnId="{C919C06F-1503-4583-8B11-12C11110793F}">
      <dgm:prSet/>
      <dgm:spPr/>
      <dgm:t>
        <a:bodyPr/>
        <a:lstStyle/>
        <a:p>
          <a:endParaRPr lang="de-DE"/>
        </a:p>
      </dgm:t>
    </dgm:pt>
    <dgm:pt modelId="{F947E9F3-0539-411E-8491-A63CF44D531A}">
      <dgm:prSet custT="1"/>
      <dgm:spPr/>
      <dgm:t>
        <a:bodyPr/>
        <a:lstStyle/>
        <a:p>
          <a:pPr rtl="0"/>
          <a:r>
            <a:rPr lang="de-DE" sz="1200" b="0" i="0" u="none" dirty="0" smtClean="0"/>
            <a:t>einfache Implementierung</a:t>
          </a:r>
          <a:endParaRPr lang="de-DE" sz="1200" b="0" i="0" u="none" dirty="0"/>
        </a:p>
      </dgm:t>
    </dgm:pt>
    <dgm:pt modelId="{C4FB353E-AF5F-4595-B219-1B6128432D35}" type="parTrans" cxnId="{045E7285-3887-4AF8-91F5-98CE47DE1B43}">
      <dgm:prSet/>
      <dgm:spPr/>
      <dgm:t>
        <a:bodyPr/>
        <a:lstStyle/>
        <a:p>
          <a:endParaRPr lang="de-DE"/>
        </a:p>
      </dgm:t>
    </dgm:pt>
    <dgm:pt modelId="{66AC1CCB-FC56-4D0B-9905-9C1E3180415B}" type="sibTrans" cxnId="{045E7285-3887-4AF8-91F5-98CE47DE1B43}">
      <dgm:prSet/>
      <dgm:spPr/>
      <dgm:t>
        <a:bodyPr/>
        <a:lstStyle/>
        <a:p>
          <a:endParaRPr lang="de-DE"/>
        </a:p>
      </dgm:t>
    </dgm:pt>
    <dgm:pt modelId="{06A8FC97-7907-4D87-91B6-54C296CCC61A}">
      <dgm:prSet custT="1"/>
      <dgm:spPr/>
      <dgm:t>
        <a:bodyPr/>
        <a:lstStyle/>
        <a:p>
          <a:pPr rtl="0"/>
          <a:r>
            <a:rPr lang="de-DE" sz="1200" b="0" i="0" u="none" dirty="0" smtClean="0"/>
            <a:t>Erhöhung Prozess-Know-hows durch Konzentration auf einen/wenige Prozesse</a:t>
          </a:r>
          <a:endParaRPr lang="de-DE" sz="1200" b="0" i="0" u="none" dirty="0"/>
        </a:p>
      </dgm:t>
    </dgm:pt>
    <dgm:pt modelId="{634872E0-71B7-4C4A-A59D-9D9FC19C7A36}" type="parTrans" cxnId="{CFA93A8A-91EB-4285-AA85-AF3BF3B97E12}">
      <dgm:prSet/>
      <dgm:spPr/>
      <dgm:t>
        <a:bodyPr/>
        <a:lstStyle/>
        <a:p>
          <a:endParaRPr lang="de-DE"/>
        </a:p>
      </dgm:t>
    </dgm:pt>
    <dgm:pt modelId="{B520331B-DC34-4E0D-9C87-D96A2F264801}" type="sibTrans" cxnId="{CFA93A8A-91EB-4285-AA85-AF3BF3B97E12}">
      <dgm:prSet/>
      <dgm:spPr/>
      <dgm:t>
        <a:bodyPr/>
        <a:lstStyle/>
        <a:p>
          <a:endParaRPr lang="de-DE"/>
        </a:p>
      </dgm:t>
    </dgm:pt>
    <dgm:pt modelId="{90440932-DA55-499C-A5F0-639ADCB4E371}">
      <dgm:prSet custT="1"/>
      <dgm:spPr/>
      <dgm:t>
        <a:bodyPr/>
        <a:lstStyle/>
        <a:p>
          <a:pPr rtl="0"/>
          <a:r>
            <a:rPr lang="de-DE" sz="1200" b="0" i="0" u="none" dirty="0" smtClean="0"/>
            <a:t>Erfolgsbeteiligung der Mitarbeiter</a:t>
          </a:r>
          <a:endParaRPr lang="de-DE" sz="1200" b="0" i="0" u="none" dirty="0"/>
        </a:p>
      </dgm:t>
    </dgm:pt>
    <dgm:pt modelId="{74CB8434-7B3F-4635-89D4-10B019D5BCFB}" type="parTrans" cxnId="{2928B435-13F2-4F35-9BD0-12820D9F8920}">
      <dgm:prSet/>
      <dgm:spPr/>
      <dgm:t>
        <a:bodyPr/>
        <a:lstStyle/>
        <a:p>
          <a:endParaRPr lang="de-DE"/>
        </a:p>
      </dgm:t>
    </dgm:pt>
    <dgm:pt modelId="{1D7D1851-7EE3-4F1C-8731-3C45078118F4}" type="sibTrans" cxnId="{2928B435-13F2-4F35-9BD0-12820D9F8920}">
      <dgm:prSet/>
      <dgm:spPr/>
      <dgm:t>
        <a:bodyPr/>
        <a:lstStyle/>
        <a:p>
          <a:endParaRPr lang="de-DE"/>
        </a:p>
      </dgm:t>
    </dgm:pt>
    <dgm:pt modelId="{89693CB6-D9B1-4262-A731-766A79904D4F}">
      <dgm:prSet custT="1"/>
      <dgm:spPr/>
      <dgm:t>
        <a:bodyPr/>
        <a:lstStyle/>
        <a:p>
          <a:pPr rtl="0"/>
          <a:r>
            <a:rPr lang="de-DE" sz="1200" b="0" i="0" u="none" dirty="0" smtClean="0"/>
            <a:t>eigene Strategien und Ziele für jedes Profit Center </a:t>
          </a:r>
          <a:endParaRPr lang="de-DE" sz="1200" b="0" i="0" u="none" dirty="0"/>
        </a:p>
      </dgm:t>
    </dgm:pt>
    <dgm:pt modelId="{038F9EB4-C85A-4595-AFA6-B2C27DC08667}" type="parTrans" cxnId="{B22B198E-E327-43F8-9633-782154506CDB}">
      <dgm:prSet/>
      <dgm:spPr/>
      <dgm:t>
        <a:bodyPr/>
        <a:lstStyle/>
        <a:p>
          <a:endParaRPr lang="de-DE"/>
        </a:p>
      </dgm:t>
    </dgm:pt>
    <dgm:pt modelId="{1E666CE7-8352-44B2-AA8F-635B6DCE4E03}" type="sibTrans" cxnId="{B22B198E-E327-43F8-9633-782154506CDB}">
      <dgm:prSet/>
      <dgm:spPr/>
      <dgm:t>
        <a:bodyPr/>
        <a:lstStyle/>
        <a:p>
          <a:endParaRPr lang="de-DE"/>
        </a:p>
      </dgm:t>
    </dgm:pt>
    <dgm:pt modelId="{0103EA88-BF8B-4264-B3B5-987D53E1D296}">
      <dgm:prSet custT="1"/>
      <dgm:spPr/>
      <dgm:t>
        <a:bodyPr/>
        <a:lstStyle/>
        <a:p>
          <a:pPr rtl="0"/>
          <a:r>
            <a:rPr lang="de-DE" sz="1200" b="0" i="0" u="none" dirty="0" smtClean="0"/>
            <a:t>raschere Entscheidungen</a:t>
          </a:r>
          <a:endParaRPr lang="de-DE" sz="1200" b="0" i="0" u="none" dirty="0"/>
        </a:p>
      </dgm:t>
    </dgm:pt>
    <dgm:pt modelId="{8D549185-8CCF-41FF-9A21-B293631CD7C3}" type="parTrans" cxnId="{07D96742-A7E0-43EE-935B-70176E4D6EBB}">
      <dgm:prSet/>
      <dgm:spPr/>
      <dgm:t>
        <a:bodyPr/>
        <a:lstStyle/>
        <a:p>
          <a:endParaRPr lang="de-DE"/>
        </a:p>
      </dgm:t>
    </dgm:pt>
    <dgm:pt modelId="{8F4E264F-1D63-4E97-9F2D-28582DA04909}" type="sibTrans" cxnId="{07D96742-A7E0-43EE-935B-70176E4D6EBB}">
      <dgm:prSet/>
      <dgm:spPr/>
      <dgm:t>
        <a:bodyPr/>
        <a:lstStyle/>
        <a:p>
          <a:endParaRPr lang="de-DE"/>
        </a:p>
      </dgm:t>
    </dgm:pt>
    <dgm:pt modelId="{65F3AD98-CCF7-44B9-B5C4-11B97AA93160}">
      <dgm:prSet custT="1"/>
      <dgm:spPr/>
      <dgm:t>
        <a:bodyPr/>
        <a:lstStyle/>
        <a:p>
          <a:r>
            <a:rPr lang="de-DE" sz="1200" b="0" i="0" u="none" dirty="0" smtClean="0"/>
            <a:t>problematische Gemeinkostenbelastung des Bereichs,</a:t>
          </a:r>
          <a:endParaRPr lang="de-DE" sz="1200" dirty="0"/>
        </a:p>
      </dgm:t>
    </dgm:pt>
    <dgm:pt modelId="{069ABB27-1A24-4F97-B4A1-E68BFC6927F8}" type="parTrans" cxnId="{4DD0EBFF-14F5-4657-BF13-E015EDB9B276}">
      <dgm:prSet/>
      <dgm:spPr/>
      <dgm:t>
        <a:bodyPr/>
        <a:lstStyle/>
        <a:p>
          <a:endParaRPr lang="de-DE"/>
        </a:p>
      </dgm:t>
    </dgm:pt>
    <dgm:pt modelId="{D34FDF18-D6D7-43F8-B746-6F25FD127C11}" type="sibTrans" cxnId="{4DD0EBFF-14F5-4657-BF13-E015EDB9B276}">
      <dgm:prSet/>
      <dgm:spPr/>
      <dgm:t>
        <a:bodyPr/>
        <a:lstStyle/>
        <a:p>
          <a:endParaRPr lang="de-DE"/>
        </a:p>
      </dgm:t>
    </dgm:pt>
    <dgm:pt modelId="{5F607720-9278-4E9D-A0F9-DB71CC52F15D}">
      <dgm:prSet custT="1"/>
      <dgm:spPr/>
      <dgm:t>
        <a:bodyPr/>
        <a:lstStyle/>
        <a:p>
          <a:r>
            <a:rPr lang="de-DE" sz="1200" b="0" i="0" u="none" dirty="0" smtClean="0"/>
            <a:t>keine Möglichkeit, durch Marktaufträge eigene Kapazitäten auszulasten </a:t>
          </a:r>
          <a:endParaRPr lang="de-DE" sz="1200" dirty="0"/>
        </a:p>
      </dgm:t>
    </dgm:pt>
    <dgm:pt modelId="{E73DD17A-2B39-492D-AA96-87596939A6AD}" type="parTrans" cxnId="{0445B76E-9F57-4732-85DE-BB51603FBD74}">
      <dgm:prSet/>
      <dgm:spPr/>
      <dgm:t>
        <a:bodyPr/>
        <a:lstStyle/>
        <a:p>
          <a:endParaRPr lang="de-DE"/>
        </a:p>
      </dgm:t>
    </dgm:pt>
    <dgm:pt modelId="{AEF181D9-3095-4D5B-9D43-70ACBB922255}" type="sibTrans" cxnId="{0445B76E-9F57-4732-85DE-BB51603FBD74}">
      <dgm:prSet/>
      <dgm:spPr/>
      <dgm:t>
        <a:bodyPr/>
        <a:lstStyle/>
        <a:p>
          <a:endParaRPr lang="de-DE"/>
        </a:p>
      </dgm:t>
    </dgm:pt>
    <dgm:pt modelId="{4C95EAF6-411A-4691-A1FA-D4FEDB69BB19}">
      <dgm:prSet custT="1"/>
      <dgm:spPr/>
      <dgm:t>
        <a:bodyPr/>
        <a:lstStyle/>
        <a:p>
          <a:r>
            <a:rPr lang="de-DE" sz="1200" b="0" i="0" u="none" dirty="0" smtClean="0"/>
            <a:t>Schaffung von Doppelarbeit durch Dezentralisierung</a:t>
          </a:r>
          <a:endParaRPr lang="de-DE" sz="1200" dirty="0"/>
        </a:p>
      </dgm:t>
    </dgm:pt>
    <dgm:pt modelId="{63BF4393-53AB-4894-B916-C2852B0BFA90}" type="parTrans" cxnId="{21BFDC25-9DB4-43A3-8CFD-A6C216A236B4}">
      <dgm:prSet/>
      <dgm:spPr/>
      <dgm:t>
        <a:bodyPr/>
        <a:lstStyle/>
        <a:p>
          <a:endParaRPr lang="de-DE"/>
        </a:p>
      </dgm:t>
    </dgm:pt>
    <dgm:pt modelId="{A865F675-4A7D-4B47-BAA7-827859622CBF}" type="sibTrans" cxnId="{21BFDC25-9DB4-43A3-8CFD-A6C216A236B4}">
      <dgm:prSet/>
      <dgm:spPr/>
      <dgm:t>
        <a:bodyPr/>
        <a:lstStyle/>
        <a:p>
          <a:endParaRPr lang="de-DE"/>
        </a:p>
      </dgm:t>
    </dgm:pt>
    <dgm:pt modelId="{D8CECA2B-D0FD-4EEA-AC8D-2AC74CC1288E}">
      <dgm:prSet custT="1"/>
      <dgm:spPr/>
      <dgm:t>
        <a:bodyPr/>
        <a:lstStyle/>
        <a:p>
          <a:r>
            <a:rPr lang="de-DE" sz="1200" b="0" i="0" u="none" dirty="0" smtClean="0"/>
            <a:t>mögliche Zielkonflikte zwischen einzelnen Profit-Centern</a:t>
          </a:r>
          <a:endParaRPr lang="de-DE" sz="1200" dirty="0"/>
        </a:p>
      </dgm:t>
    </dgm:pt>
    <dgm:pt modelId="{1FEF035C-43C5-4D9B-847B-1E3F12303A7A}" type="parTrans" cxnId="{02699B9B-7656-4AB5-B54A-A24D2F16EE2E}">
      <dgm:prSet/>
      <dgm:spPr/>
      <dgm:t>
        <a:bodyPr/>
        <a:lstStyle/>
        <a:p>
          <a:endParaRPr lang="de-DE"/>
        </a:p>
      </dgm:t>
    </dgm:pt>
    <dgm:pt modelId="{E9E0C9FE-59B0-4411-B468-1A6E2A61688D}" type="sibTrans" cxnId="{02699B9B-7656-4AB5-B54A-A24D2F16EE2E}">
      <dgm:prSet/>
      <dgm:spPr/>
      <dgm:t>
        <a:bodyPr/>
        <a:lstStyle/>
        <a:p>
          <a:endParaRPr lang="de-DE"/>
        </a:p>
      </dgm:t>
    </dgm:pt>
    <dgm:pt modelId="{7BCA558F-5AF3-465C-B7E4-65880E2D6EBB}">
      <dgm:prSet custT="1"/>
      <dgm:spPr/>
      <dgm:t>
        <a:bodyPr/>
        <a:lstStyle/>
        <a:p>
          <a:r>
            <a:rPr lang="de-DE" sz="1200" b="0" i="0" u="none" dirty="0" smtClean="0"/>
            <a:t>Veränderungsprozesse dauern meist mehrere Jahre</a:t>
          </a:r>
          <a:endParaRPr lang="de-DE" sz="1200" dirty="0"/>
        </a:p>
      </dgm:t>
    </dgm:pt>
    <dgm:pt modelId="{0644FB58-F4AD-47A3-AC7F-F45B30B87834}" type="parTrans" cxnId="{B4BA90D4-DC11-44D5-ACB4-A3DEE07F3BD8}">
      <dgm:prSet/>
      <dgm:spPr/>
      <dgm:t>
        <a:bodyPr/>
        <a:lstStyle/>
        <a:p>
          <a:endParaRPr lang="de-DE"/>
        </a:p>
      </dgm:t>
    </dgm:pt>
    <dgm:pt modelId="{D04DBA44-49FA-4842-9038-F31630523F64}" type="sibTrans" cxnId="{B4BA90D4-DC11-44D5-ACB4-A3DEE07F3BD8}">
      <dgm:prSet/>
      <dgm:spPr/>
      <dgm:t>
        <a:bodyPr/>
        <a:lstStyle/>
        <a:p>
          <a:endParaRPr lang="de-DE"/>
        </a:p>
      </dgm:t>
    </dgm:pt>
    <dgm:pt modelId="{6269040B-5621-418E-B65D-9E24B873035B}">
      <dgm:prSet phldrT="[Text]" custT="1"/>
      <dgm:spPr/>
      <dgm:t>
        <a:bodyPr/>
        <a:lstStyle/>
        <a:p>
          <a:pPr rtl="0"/>
          <a:r>
            <a:rPr lang="de-DE" sz="1200" b="0" i="0" u="none" dirty="0" smtClean="0"/>
            <a:t>keine Änderung in Mitarbeiterstruktur</a:t>
          </a:r>
          <a:endParaRPr lang="de-DE" sz="1200" dirty="0"/>
        </a:p>
      </dgm:t>
    </dgm:pt>
    <dgm:pt modelId="{5402AA47-02D4-4D1F-923B-1C445A637710}" type="parTrans" cxnId="{DA38B70A-2A5A-4E48-8877-74D9C8833773}">
      <dgm:prSet/>
      <dgm:spPr/>
      <dgm:t>
        <a:bodyPr/>
        <a:lstStyle/>
        <a:p>
          <a:endParaRPr lang="de-DE"/>
        </a:p>
      </dgm:t>
    </dgm:pt>
    <dgm:pt modelId="{29F3F4F6-1855-407D-A38A-00897322B55B}" type="sibTrans" cxnId="{DA38B70A-2A5A-4E48-8877-74D9C8833773}">
      <dgm:prSet/>
      <dgm:spPr/>
      <dgm:t>
        <a:bodyPr/>
        <a:lstStyle/>
        <a:p>
          <a:endParaRPr lang="de-DE"/>
        </a:p>
      </dgm:t>
    </dgm:pt>
    <dgm:pt modelId="{DB4141B2-CF79-4A4D-A61A-B49241D058CD}">
      <dgm:prSet phldrT="[Text]" custT="1"/>
      <dgm:spPr/>
      <dgm:t>
        <a:bodyPr/>
        <a:lstStyle/>
        <a:p>
          <a:pPr rtl="0"/>
          <a:r>
            <a:rPr lang="de-DE" sz="1200" b="0" i="0" u="none" dirty="0" smtClean="0"/>
            <a:t>Zusatzqualifikation der Mitarbeiter nötig</a:t>
          </a:r>
          <a:endParaRPr lang="de-DE" sz="1200" dirty="0"/>
        </a:p>
      </dgm:t>
    </dgm:pt>
    <dgm:pt modelId="{B181BDBD-A826-4223-A00D-49A5769CF249}" type="parTrans" cxnId="{37A55289-196B-426F-9DB9-AC678738D105}">
      <dgm:prSet/>
      <dgm:spPr/>
      <dgm:t>
        <a:bodyPr/>
        <a:lstStyle/>
        <a:p>
          <a:endParaRPr lang="de-DE"/>
        </a:p>
      </dgm:t>
    </dgm:pt>
    <dgm:pt modelId="{0AE5ADAC-8CB1-4DA3-B0A3-30FC78DB7AA9}" type="sibTrans" cxnId="{37A55289-196B-426F-9DB9-AC678738D105}">
      <dgm:prSet/>
      <dgm:spPr/>
      <dgm:t>
        <a:bodyPr/>
        <a:lstStyle/>
        <a:p>
          <a:endParaRPr lang="de-DE"/>
        </a:p>
      </dgm:t>
    </dgm:pt>
    <dgm:pt modelId="{A118F5E0-E039-4F9F-98D2-FFEE44138328}" type="pres">
      <dgm:prSet presAssocID="{DA3C0F3A-2E19-4DF6-8E76-EB74A1982DA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6EA5BDE-4B72-49B4-A82A-CC9F8A86BD07}" type="pres">
      <dgm:prSet presAssocID="{803CB322-55BF-44AD-AABB-2E4B0BC22AFE}" presName="linNode" presStyleCnt="0"/>
      <dgm:spPr/>
    </dgm:pt>
    <dgm:pt modelId="{692274D0-C443-496A-98DF-3FF642EDB659}" type="pres">
      <dgm:prSet presAssocID="{803CB322-55BF-44AD-AABB-2E4B0BC22AFE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740A51B-D142-4196-8CEC-2E231265D0B3}" type="pres">
      <dgm:prSet presAssocID="{803CB322-55BF-44AD-AABB-2E4B0BC22AFE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E1BC1EF-4AAC-480F-9621-C90B25C43FAD}" type="pres">
      <dgm:prSet presAssocID="{6BB37E52-08DF-42E1-BDF1-E003D3DA908C}" presName="sp" presStyleCnt="0"/>
      <dgm:spPr/>
    </dgm:pt>
    <dgm:pt modelId="{EDB130A3-F7D6-4D15-8EBF-DEA4395750A7}" type="pres">
      <dgm:prSet presAssocID="{EF5031C5-29F0-4729-B6D2-0DED4BEDBE61}" presName="linNode" presStyleCnt="0"/>
      <dgm:spPr/>
    </dgm:pt>
    <dgm:pt modelId="{ECB3F9C1-8638-497F-85C2-471D9B38F16F}" type="pres">
      <dgm:prSet presAssocID="{EF5031C5-29F0-4729-B6D2-0DED4BEDBE61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D5D147-228E-48C5-ACB6-6CAD1EE8A554}" type="pres">
      <dgm:prSet presAssocID="{EF5031C5-29F0-4729-B6D2-0DED4BEDBE61}" presName="descendantText" presStyleLbl="alignAccFollowNode1" presStyleIdx="1" presStyleCnt="3" custScaleY="15106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AAFC75E-C22E-4C72-8AD2-871C8E4096FD}" type="pres">
      <dgm:prSet presAssocID="{8ABC99DA-9A75-4E7F-A510-A1FE315A3866}" presName="sp" presStyleCnt="0"/>
      <dgm:spPr/>
    </dgm:pt>
    <dgm:pt modelId="{E60E9704-8047-46F5-AF38-28AA33113659}" type="pres">
      <dgm:prSet presAssocID="{CCEAD249-8928-4B4C-A875-2B45BAB5EC79}" presName="linNode" presStyleCnt="0"/>
      <dgm:spPr/>
    </dgm:pt>
    <dgm:pt modelId="{256054D5-036B-4319-97AB-89B15FF02A62}" type="pres">
      <dgm:prSet presAssocID="{CCEAD249-8928-4B4C-A875-2B45BAB5EC79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197D11C-4B8D-4A11-8CB7-2E46FE853BAF}" type="pres">
      <dgm:prSet presAssocID="{CCEAD249-8928-4B4C-A875-2B45BAB5EC79}" presName="descendantText" presStyleLbl="alignAccFollowNode1" presStyleIdx="2" presStyleCnt="3" custScaleY="125367" custLinFactNeighborY="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B8D4B26-597E-43CE-9E63-014610BF073F}" type="presOf" srcId="{15B4835B-ECD3-4621-A4C3-14C6F2861549}" destId="{0740A51B-D142-4196-8CEC-2E231265D0B3}" srcOrd="0" destOrd="0" presId="urn:microsoft.com/office/officeart/2005/8/layout/vList5"/>
    <dgm:cxn modelId="{9800C8D6-EB9B-4A5C-9C4D-900248192520}" type="presOf" srcId="{25D4B006-D26C-4550-80CF-67C9CF819CE1}" destId="{4197D11C-4B8D-4A11-8CB7-2E46FE853BAF}" srcOrd="0" destOrd="0" presId="urn:microsoft.com/office/officeart/2005/8/layout/vList5"/>
    <dgm:cxn modelId="{AB9C54CF-76F0-4A06-8B07-0FF32E15DE39}" srcId="{EF5031C5-29F0-4729-B6D2-0DED4BEDBE61}" destId="{1B3ACB95-2481-4366-820B-454AA916319D}" srcOrd="1" destOrd="0" parTransId="{473A0565-BC8E-40FD-A7DE-9E51BA08F374}" sibTransId="{5EC7C577-E50D-4555-B97C-4B0E1F44AF88}"/>
    <dgm:cxn modelId="{0445B76E-9F57-4732-85DE-BB51603FBD74}" srcId="{CCEAD249-8928-4B4C-A875-2B45BAB5EC79}" destId="{5F607720-9278-4E9D-A0F9-DB71CC52F15D}" srcOrd="4" destOrd="0" parTransId="{E73DD17A-2B39-492D-AA96-87596939A6AD}" sibTransId="{AEF181D9-3095-4D5B-9D43-70ACBB922255}"/>
    <dgm:cxn modelId="{F53EC19B-C80F-49B1-88FA-AE517221F35B}" srcId="{EF5031C5-29F0-4729-B6D2-0DED4BEDBE61}" destId="{497F29AD-244F-4EA4-8334-9F841E9FD919}" srcOrd="0" destOrd="0" parTransId="{490771C5-BB3B-4A6C-9C85-6C66C410E013}" sibTransId="{9A0E22A2-C3DD-4535-897E-505AB8F284ED}"/>
    <dgm:cxn modelId="{852AF76F-937E-4EDE-9BD1-27F37C1E002E}" srcId="{CCEAD249-8928-4B4C-A875-2B45BAB5EC79}" destId="{25D4B006-D26C-4550-80CF-67C9CF819CE1}" srcOrd="0" destOrd="0" parTransId="{D43A5FEA-D262-4303-8EDE-149A932B7FCB}" sibTransId="{CB47EC87-7569-44B6-8B1C-252522B8FBCE}"/>
    <dgm:cxn modelId="{21BFDC25-9DB4-43A3-8CFD-A6C216A236B4}" srcId="{CCEAD249-8928-4B4C-A875-2B45BAB5EC79}" destId="{4C95EAF6-411A-4691-A1FA-D4FEDB69BB19}" srcOrd="5" destOrd="0" parTransId="{63BF4393-53AB-4894-B916-C2852B0BFA90}" sibTransId="{A865F675-4A7D-4B47-BAA7-827859622CBF}"/>
    <dgm:cxn modelId="{523B489E-BCF8-4B52-8389-3561A854CAF5}" type="presOf" srcId="{06A8FC97-7907-4D87-91B6-54C296CCC61A}" destId="{72D5D147-228E-48C5-ACB6-6CAD1EE8A554}" srcOrd="0" destOrd="4" presId="urn:microsoft.com/office/officeart/2005/8/layout/vList5"/>
    <dgm:cxn modelId="{02699B9B-7656-4AB5-B54A-A24D2F16EE2E}" srcId="{CCEAD249-8928-4B4C-A875-2B45BAB5EC79}" destId="{D8CECA2B-D0FD-4EEA-AC8D-2AC74CC1288E}" srcOrd="6" destOrd="0" parTransId="{1FEF035C-43C5-4D9B-847B-1E3F12303A7A}" sibTransId="{E9E0C9FE-59B0-4411-B468-1A6E2A61688D}"/>
    <dgm:cxn modelId="{77EFE010-6764-4777-9035-FBB644949D41}" srcId="{803CB322-55BF-44AD-AABB-2E4B0BC22AFE}" destId="{64DE7C8F-DBD2-4063-AE40-69F711FCE23E}" srcOrd="2" destOrd="0" parTransId="{254BA9B6-8776-49AE-8405-962254CB6411}" sibTransId="{0B26C108-A92B-436D-92D1-34ED9B4A6D59}"/>
    <dgm:cxn modelId="{145D062D-D254-4F59-A379-804072D02F78}" srcId="{803CB322-55BF-44AD-AABB-2E4B0BC22AFE}" destId="{D0DE7B56-A57C-4AE0-8189-50D97A8F9F70}" srcOrd="4" destOrd="0" parTransId="{54A753AA-2532-41FC-AC56-550C2FA07ED6}" sibTransId="{A4CA7722-BD9B-48AE-9D00-DCF9711897D4}"/>
    <dgm:cxn modelId="{4F3D2E02-F744-4952-A6A7-3069E22AD98E}" srcId="{DA3C0F3A-2E19-4DF6-8E76-EB74A1982DA5}" destId="{803CB322-55BF-44AD-AABB-2E4B0BC22AFE}" srcOrd="0" destOrd="0" parTransId="{FF81DFF4-D977-4D47-9A33-156E13C991DF}" sibTransId="{6BB37E52-08DF-42E1-BDF1-E003D3DA908C}"/>
    <dgm:cxn modelId="{C919C06F-1503-4583-8B11-12C11110793F}" srcId="{EF5031C5-29F0-4729-B6D2-0DED4BEDBE61}" destId="{0260FA48-D27B-40CB-AB5D-A624AD151A0F}" srcOrd="2" destOrd="0" parTransId="{78B6FC1C-A481-485B-9506-E4132D922DDD}" sibTransId="{237153A9-9CBD-4982-9BFE-62F965599538}"/>
    <dgm:cxn modelId="{BD27F880-9901-403E-9211-50C9E2215F36}" type="presOf" srcId="{0260FA48-D27B-40CB-AB5D-A624AD151A0F}" destId="{72D5D147-228E-48C5-ACB6-6CAD1EE8A554}" srcOrd="0" destOrd="2" presId="urn:microsoft.com/office/officeart/2005/8/layout/vList5"/>
    <dgm:cxn modelId="{7716B0A2-507C-4E96-BC65-A3E7895E1083}" srcId="{803CB322-55BF-44AD-AABB-2E4B0BC22AFE}" destId="{15B4835B-ECD3-4621-A4C3-14C6F2861549}" srcOrd="0" destOrd="0" parTransId="{85EAD331-C41F-48F5-92E0-EA7EC8BFE1F7}" sibTransId="{5EA5245A-D736-4E5B-8112-EC3D853ECE8D}"/>
    <dgm:cxn modelId="{B22B198E-E327-43F8-9633-782154506CDB}" srcId="{EF5031C5-29F0-4729-B6D2-0DED4BEDBE61}" destId="{89693CB6-D9B1-4262-A731-766A79904D4F}" srcOrd="6" destOrd="0" parTransId="{038F9EB4-C85A-4595-AFA6-B2C27DC08667}" sibTransId="{1E666CE7-8352-44B2-AA8F-635B6DCE4E03}"/>
    <dgm:cxn modelId="{EBE05F33-3B58-4565-B6F3-4B1CAEFA36A9}" type="presOf" srcId="{4C95EAF6-411A-4691-A1FA-D4FEDB69BB19}" destId="{4197D11C-4B8D-4A11-8CB7-2E46FE853BAF}" srcOrd="0" destOrd="5" presId="urn:microsoft.com/office/officeart/2005/8/layout/vList5"/>
    <dgm:cxn modelId="{37A55289-196B-426F-9DB9-AC678738D105}" srcId="{CCEAD249-8928-4B4C-A875-2B45BAB5EC79}" destId="{DB4141B2-CF79-4A4D-A61A-B49241D058CD}" srcOrd="2" destOrd="0" parTransId="{B181BDBD-A826-4223-A00D-49A5769CF249}" sibTransId="{0AE5ADAC-8CB1-4DA3-B0A3-30FC78DB7AA9}"/>
    <dgm:cxn modelId="{C57C69C1-0210-42F1-9FF2-845898A90299}" type="presOf" srcId="{CC299DA3-69D3-4F77-B8E6-F2DF7A9A155C}" destId="{0740A51B-D142-4196-8CEC-2E231265D0B3}" srcOrd="0" destOrd="3" presId="urn:microsoft.com/office/officeart/2005/8/layout/vList5"/>
    <dgm:cxn modelId="{CFA93A8A-91EB-4285-AA85-AF3BF3B97E12}" srcId="{EF5031C5-29F0-4729-B6D2-0DED4BEDBE61}" destId="{06A8FC97-7907-4D87-91B6-54C296CCC61A}" srcOrd="4" destOrd="0" parTransId="{634872E0-71B7-4C4A-A59D-9D9FC19C7A36}" sibTransId="{B520331B-DC34-4E0D-9C87-D96A2F264801}"/>
    <dgm:cxn modelId="{045E7285-3887-4AF8-91F5-98CE47DE1B43}" srcId="{EF5031C5-29F0-4729-B6D2-0DED4BEDBE61}" destId="{F947E9F3-0539-411E-8491-A63CF44D531A}" srcOrd="3" destOrd="0" parTransId="{C4FB353E-AF5F-4595-B219-1B6128432D35}" sibTransId="{66AC1CCB-FC56-4D0B-9905-9C1E3180415B}"/>
    <dgm:cxn modelId="{77092B7B-1896-4B69-8683-DB2627DC463B}" type="presOf" srcId="{DB4141B2-CF79-4A4D-A61A-B49241D058CD}" destId="{4197D11C-4B8D-4A11-8CB7-2E46FE853BAF}" srcOrd="0" destOrd="2" presId="urn:microsoft.com/office/officeart/2005/8/layout/vList5"/>
    <dgm:cxn modelId="{F08B0DD7-A2A1-4AAF-A87B-50EE541A775E}" type="presOf" srcId="{65F3AD98-CCF7-44B9-B5C4-11B97AA93160}" destId="{4197D11C-4B8D-4A11-8CB7-2E46FE853BAF}" srcOrd="0" destOrd="3" presId="urn:microsoft.com/office/officeart/2005/8/layout/vList5"/>
    <dgm:cxn modelId="{9787580D-2E64-4442-853D-AB4A4A00CB6D}" srcId="{DA3C0F3A-2E19-4DF6-8E76-EB74A1982DA5}" destId="{EF5031C5-29F0-4729-B6D2-0DED4BEDBE61}" srcOrd="1" destOrd="0" parTransId="{CBBF319C-0E9C-49D4-AE94-44B9F365B419}" sibTransId="{8ABC99DA-9A75-4E7F-A510-A1FE315A3866}"/>
    <dgm:cxn modelId="{4DD0EBFF-14F5-4657-BF13-E015EDB9B276}" srcId="{CCEAD249-8928-4B4C-A875-2B45BAB5EC79}" destId="{65F3AD98-CCF7-44B9-B5C4-11B97AA93160}" srcOrd="3" destOrd="0" parTransId="{069ABB27-1A24-4F97-B4A1-E68BFC6927F8}" sibTransId="{D34FDF18-D6D7-43F8-B746-6F25FD127C11}"/>
    <dgm:cxn modelId="{07D96742-A7E0-43EE-935B-70176E4D6EBB}" srcId="{EF5031C5-29F0-4729-B6D2-0DED4BEDBE61}" destId="{0103EA88-BF8B-4264-B3B5-987D53E1D296}" srcOrd="7" destOrd="0" parTransId="{8D549185-8CCF-41FF-9A21-B293631CD7C3}" sibTransId="{8F4E264F-1D63-4E97-9F2D-28582DA04909}"/>
    <dgm:cxn modelId="{2928B435-13F2-4F35-9BD0-12820D9F8920}" srcId="{EF5031C5-29F0-4729-B6D2-0DED4BEDBE61}" destId="{90440932-DA55-499C-A5F0-639ADCB4E371}" srcOrd="5" destOrd="0" parTransId="{74CB8434-7B3F-4635-89D4-10B019D5BCFB}" sibTransId="{1D7D1851-7EE3-4F1C-8731-3C45078118F4}"/>
    <dgm:cxn modelId="{FA5BC2F4-B34E-438D-8047-3FA7A5D4D327}" type="presOf" srcId="{64DE7C8F-DBD2-4063-AE40-69F711FCE23E}" destId="{0740A51B-D142-4196-8CEC-2E231265D0B3}" srcOrd="0" destOrd="2" presId="urn:microsoft.com/office/officeart/2005/8/layout/vList5"/>
    <dgm:cxn modelId="{3665A4C7-4276-4195-92A2-0BC5AE12C615}" type="presOf" srcId="{90440932-DA55-499C-A5F0-639ADCB4E371}" destId="{72D5D147-228E-48C5-ACB6-6CAD1EE8A554}" srcOrd="0" destOrd="5" presId="urn:microsoft.com/office/officeart/2005/8/layout/vList5"/>
    <dgm:cxn modelId="{061DB05F-D59D-47F9-8F90-492E82E292C6}" type="presOf" srcId="{89693CB6-D9B1-4262-A731-766A79904D4F}" destId="{72D5D147-228E-48C5-ACB6-6CAD1EE8A554}" srcOrd="0" destOrd="6" presId="urn:microsoft.com/office/officeart/2005/8/layout/vList5"/>
    <dgm:cxn modelId="{158A973F-C862-48FF-A2AA-A5C92BD6EB6C}" type="presOf" srcId="{6269040B-5621-418E-B65D-9E24B873035B}" destId="{4197D11C-4B8D-4A11-8CB7-2E46FE853BAF}" srcOrd="0" destOrd="1" presId="urn:microsoft.com/office/officeart/2005/8/layout/vList5"/>
    <dgm:cxn modelId="{B0B664A2-D929-41B1-A2A8-C1260E525CF3}" srcId="{DA3C0F3A-2E19-4DF6-8E76-EB74A1982DA5}" destId="{CCEAD249-8928-4B4C-A875-2B45BAB5EC79}" srcOrd="2" destOrd="0" parTransId="{BDA9C5CF-4148-4720-98F3-2C54C9A46FA2}" sibTransId="{917FED45-D9E3-4C23-87CE-AC69394F339C}"/>
    <dgm:cxn modelId="{672C5ED4-FE53-48B1-8817-AABA8CFBB53D}" srcId="{803CB322-55BF-44AD-AABB-2E4B0BC22AFE}" destId="{CC299DA3-69D3-4F77-B8E6-F2DF7A9A155C}" srcOrd="3" destOrd="0" parTransId="{7E7648E2-5FA0-44E0-A2F7-2A88C828E44E}" sibTransId="{7719EF84-A33A-457E-8286-1E10A277167E}"/>
    <dgm:cxn modelId="{FB1FE95E-1605-4C76-A76A-BA3B18401B09}" type="presOf" srcId="{D8CECA2B-D0FD-4EEA-AC8D-2AC74CC1288E}" destId="{4197D11C-4B8D-4A11-8CB7-2E46FE853BAF}" srcOrd="0" destOrd="6" presId="urn:microsoft.com/office/officeart/2005/8/layout/vList5"/>
    <dgm:cxn modelId="{7D096EB7-4A47-4E02-B7E3-3B17E49AA0F5}" type="presOf" srcId="{497F29AD-244F-4EA4-8334-9F841E9FD919}" destId="{72D5D147-228E-48C5-ACB6-6CAD1EE8A554}" srcOrd="0" destOrd="0" presId="urn:microsoft.com/office/officeart/2005/8/layout/vList5"/>
    <dgm:cxn modelId="{29A592F8-2079-44B5-86F9-964E70B96129}" type="presOf" srcId="{CCEAD249-8928-4B4C-A875-2B45BAB5EC79}" destId="{256054D5-036B-4319-97AB-89B15FF02A62}" srcOrd="0" destOrd="0" presId="urn:microsoft.com/office/officeart/2005/8/layout/vList5"/>
    <dgm:cxn modelId="{FDBCFEAA-38EB-4786-B74A-3735E83708C2}" srcId="{803CB322-55BF-44AD-AABB-2E4B0BC22AFE}" destId="{3AC76FF9-D937-40B8-8C5E-D8844BBAB626}" srcOrd="1" destOrd="0" parTransId="{0BE028E9-610C-4332-9649-EE782ED8AD25}" sibTransId="{E450B145-E2DF-43E0-8551-5858D6C15950}"/>
    <dgm:cxn modelId="{C002E9F8-1E6B-43EF-9963-E9A20C2C2421}" type="presOf" srcId="{EF5031C5-29F0-4729-B6D2-0DED4BEDBE61}" destId="{ECB3F9C1-8638-497F-85C2-471D9B38F16F}" srcOrd="0" destOrd="0" presId="urn:microsoft.com/office/officeart/2005/8/layout/vList5"/>
    <dgm:cxn modelId="{6C1E6AE2-DA69-44A0-B674-6F8A935ACEB4}" type="presOf" srcId="{DA3C0F3A-2E19-4DF6-8E76-EB74A1982DA5}" destId="{A118F5E0-E039-4F9F-98D2-FFEE44138328}" srcOrd="0" destOrd="0" presId="urn:microsoft.com/office/officeart/2005/8/layout/vList5"/>
    <dgm:cxn modelId="{3E357036-5E7A-482E-B3C1-4E1A0141974C}" type="presOf" srcId="{F947E9F3-0539-411E-8491-A63CF44D531A}" destId="{72D5D147-228E-48C5-ACB6-6CAD1EE8A554}" srcOrd="0" destOrd="3" presId="urn:microsoft.com/office/officeart/2005/8/layout/vList5"/>
    <dgm:cxn modelId="{5FE1F72B-BA45-4DC8-BB16-EA592F11FEB6}" type="presOf" srcId="{3AC76FF9-D937-40B8-8C5E-D8844BBAB626}" destId="{0740A51B-D142-4196-8CEC-2E231265D0B3}" srcOrd="0" destOrd="1" presId="urn:microsoft.com/office/officeart/2005/8/layout/vList5"/>
    <dgm:cxn modelId="{2BB9D67E-3497-4C1A-A0E6-4589A649D6E0}" type="presOf" srcId="{803CB322-55BF-44AD-AABB-2E4B0BC22AFE}" destId="{692274D0-C443-496A-98DF-3FF642EDB659}" srcOrd="0" destOrd="0" presId="urn:microsoft.com/office/officeart/2005/8/layout/vList5"/>
    <dgm:cxn modelId="{A71BEAE4-BCE4-4C24-9DCE-684CFDD3B572}" type="presOf" srcId="{1B3ACB95-2481-4366-820B-454AA916319D}" destId="{72D5D147-228E-48C5-ACB6-6CAD1EE8A554}" srcOrd="0" destOrd="1" presId="urn:microsoft.com/office/officeart/2005/8/layout/vList5"/>
    <dgm:cxn modelId="{DA38B70A-2A5A-4E48-8877-74D9C8833773}" srcId="{CCEAD249-8928-4B4C-A875-2B45BAB5EC79}" destId="{6269040B-5621-418E-B65D-9E24B873035B}" srcOrd="1" destOrd="0" parTransId="{5402AA47-02D4-4D1F-923B-1C445A637710}" sibTransId="{29F3F4F6-1855-407D-A38A-00897322B55B}"/>
    <dgm:cxn modelId="{9C88FE63-A823-405B-8328-E4C5CBD82A41}" type="presOf" srcId="{0103EA88-BF8B-4264-B3B5-987D53E1D296}" destId="{72D5D147-228E-48C5-ACB6-6CAD1EE8A554}" srcOrd="0" destOrd="7" presId="urn:microsoft.com/office/officeart/2005/8/layout/vList5"/>
    <dgm:cxn modelId="{94BE00B3-160C-4D3A-BE65-69697780496B}" type="presOf" srcId="{5F607720-9278-4E9D-A0F9-DB71CC52F15D}" destId="{4197D11C-4B8D-4A11-8CB7-2E46FE853BAF}" srcOrd="0" destOrd="4" presId="urn:microsoft.com/office/officeart/2005/8/layout/vList5"/>
    <dgm:cxn modelId="{6C874C6F-11BB-441E-B409-FB33CCB1940A}" type="presOf" srcId="{7BCA558F-5AF3-465C-B7E4-65880E2D6EBB}" destId="{4197D11C-4B8D-4A11-8CB7-2E46FE853BAF}" srcOrd="0" destOrd="7" presId="urn:microsoft.com/office/officeart/2005/8/layout/vList5"/>
    <dgm:cxn modelId="{B4BA90D4-DC11-44D5-ACB4-A3DEE07F3BD8}" srcId="{CCEAD249-8928-4B4C-A875-2B45BAB5EC79}" destId="{7BCA558F-5AF3-465C-B7E4-65880E2D6EBB}" srcOrd="7" destOrd="0" parTransId="{0644FB58-F4AD-47A3-AC7F-F45B30B87834}" sibTransId="{D04DBA44-49FA-4842-9038-F31630523F64}"/>
    <dgm:cxn modelId="{2941CFEE-F4E6-4409-9FA8-7D6D26771FDA}" type="presOf" srcId="{D0DE7B56-A57C-4AE0-8189-50D97A8F9F70}" destId="{0740A51B-D142-4196-8CEC-2E231265D0B3}" srcOrd="0" destOrd="4" presId="urn:microsoft.com/office/officeart/2005/8/layout/vList5"/>
    <dgm:cxn modelId="{2C402850-5333-44EC-B5A4-778D26CAD8DA}" type="presParOf" srcId="{A118F5E0-E039-4F9F-98D2-FFEE44138328}" destId="{96EA5BDE-4B72-49B4-A82A-CC9F8A86BD07}" srcOrd="0" destOrd="0" presId="urn:microsoft.com/office/officeart/2005/8/layout/vList5"/>
    <dgm:cxn modelId="{2177EE1E-A0F3-4041-B25E-44897C684108}" type="presParOf" srcId="{96EA5BDE-4B72-49B4-A82A-CC9F8A86BD07}" destId="{692274D0-C443-496A-98DF-3FF642EDB659}" srcOrd="0" destOrd="0" presId="urn:microsoft.com/office/officeart/2005/8/layout/vList5"/>
    <dgm:cxn modelId="{7E7D8256-2819-4E91-9D1B-BFB8F06E8E57}" type="presParOf" srcId="{96EA5BDE-4B72-49B4-A82A-CC9F8A86BD07}" destId="{0740A51B-D142-4196-8CEC-2E231265D0B3}" srcOrd="1" destOrd="0" presId="urn:microsoft.com/office/officeart/2005/8/layout/vList5"/>
    <dgm:cxn modelId="{7AEEB5A6-4DB6-476E-AD53-F0D6EE9E7D9C}" type="presParOf" srcId="{A118F5E0-E039-4F9F-98D2-FFEE44138328}" destId="{AE1BC1EF-4AAC-480F-9621-C90B25C43FAD}" srcOrd="1" destOrd="0" presId="urn:microsoft.com/office/officeart/2005/8/layout/vList5"/>
    <dgm:cxn modelId="{D85944CE-FDE2-4302-A103-AB31CDAAE940}" type="presParOf" srcId="{A118F5E0-E039-4F9F-98D2-FFEE44138328}" destId="{EDB130A3-F7D6-4D15-8EBF-DEA4395750A7}" srcOrd="2" destOrd="0" presId="urn:microsoft.com/office/officeart/2005/8/layout/vList5"/>
    <dgm:cxn modelId="{600CAE26-EA57-4317-A2AD-C6E979370A36}" type="presParOf" srcId="{EDB130A3-F7D6-4D15-8EBF-DEA4395750A7}" destId="{ECB3F9C1-8638-497F-85C2-471D9B38F16F}" srcOrd="0" destOrd="0" presId="urn:microsoft.com/office/officeart/2005/8/layout/vList5"/>
    <dgm:cxn modelId="{3AEED461-0619-4AEC-8CA4-7F7C4D51D041}" type="presParOf" srcId="{EDB130A3-F7D6-4D15-8EBF-DEA4395750A7}" destId="{72D5D147-228E-48C5-ACB6-6CAD1EE8A554}" srcOrd="1" destOrd="0" presId="urn:microsoft.com/office/officeart/2005/8/layout/vList5"/>
    <dgm:cxn modelId="{C0D3AA90-1EE3-4CA5-B59A-E1047AA5A1DE}" type="presParOf" srcId="{A118F5E0-E039-4F9F-98D2-FFEE44138328}" destId="{DAAFC75E-C22E-4C72-8AD2-871C8E4096FD}" srcOrd="3" destOrd="0" presId="urn:microsoft.com/office/officeart/2005/8/layout/vList5"/>
    <dgm:cxn modelId="{78772FD5-0405-46DF-8A6A-4102097683E4}" type="presParOf" srcId="{A118F5E0-E039-4F9F-98D2-FFEE44138328}" destId="{E60E9704-8047-46F5-AF38-28AA33113659}" srcOrd="4" destOrd="0" presId="urn:microsoft.com/office/officeart/2005/8/layout/vList5"/>
    <dgm:cxn modelId="{1251E432-888D-4447-84C2-ED967602EEF3}" type="presParOf" srcId="{E60E9704-8047-46F5-AF38-28AA33113659}" destId="{256054D5-036B-4319-97AB-89B15FF02A62}" srcOrd="0" destOrd="0" presId="urn:microsoft.com/office/officeart/2005/8/layout/vList5"/>
    <dgm:cxn modelId="{285283F1-73F3-4E35-BD2B-D20D7D9FE861}" type="presParOf" srcId="{E60E9704-8047-46F5-AF38-28AA33113659}" destId="{4197D11C-4B8D-4A11-8CB7-2E46FE853BA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22A934-1AEF-4589-B956-A298B625E0B7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48F98A3-B5D9-403F-B65A-F21BE82D9C62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sz="1600" dirty="0" smtClean="0"/>
            <a:t>Finanzen</a:t>
          </a:r>
          <a:endParaRPr lang="de-DE" sz="1600" dirty="0"/>
        </a:p>
      </dgm:t>
    </dgm:pt>
    <dgm:pt modelId="{0389F66A-1798-43F8-96E1-D0D48A98E671}" type="parTrans" cxnId="{A1E18CF3-40F4-4A82-9FE1-8F4B15636134}">
      <dgm:prSet/>
      <dgm:spPr/>
      <dgm:t>
        <a:bodyPr/>
        <a:lstStyle/>
        <a:p>
          <a:endParaRPr lang="de-DE"/>
        </a:p>
      </dgm:t>
    </dgm:pt>
    <dgm:pt modelId="{26F0CEE1-564D-4970-B775-EBA07C634248}" type="sibTrans" cxnId="{A1E18CF3-40F4-4A82-9FE1-8F4B15636134}">
      <dgm:prSet/>
      <dgm:spPr/>
      <dgm:t>
        <a:bodyPr/>
        <a:lstStyle/>
        <a:p>
          <a:endParaRPr lang="de-DE"/>
        </a:p>
      </dgm:t>
    </dgm:pt>
    <dgm:pt modelId="{2505D1D6-E59F-48DB-ADDF-49AEA0033542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sz="1200" dirty="0" smtClean="0"/>
            <a:t>finanzielle Ziele des Unternehmens? </a:t>
          </a:r>
          <a:endParaRPr lang="de-DE" sz="1200" dirty="0"/>
        </a:p>
      </dgm:t>
    </dgm:pt>
    <dgm:pt modelId="{E0E7FD3E-8B86-4DBB-AF58-B715C6117FCE}" type="parTrans" cxnId="{82BC298E-7EB7-4D16-AE7B-D49685A9D607}">
      <dgm:prSet/>
      <dgm:spPr/>
      <dgm:t>
        <a:bodyPr/>
        <a:lstStyle/>
        <a:p>
          <a:endParaRPr lang="de-DE"/>
        </a:p>
      </dgm:t>
    </dgm:pt>
    <dgm:pt modelId="{C3597928-2246-457D-834F-634838E28B25}" type="sibTrans" cxnId="{82BC298E-7EB7-4D16-AE7B-D49685A9D607}">
      <dgm:prSet/>
      <dgm:spPr/>
      <dgm:t>
        <a:bodyPr/>
        <a:lstStyle/>
        <a:p>
          <a:endParaRPr lang="de-DE"/>
        </a:p>
      </dgm:t>
    </dgm:pt>
    <dgm:pt modelId="{0DC887A9-01AA-4033-9A0D-89E63C803E36}">
      <dgm:prSet phldrT="[Text]" custT="1"/>
      <dgm:spPr>
        <a:solidFill>
          <a:srgbClr val="92D050"/>
        </a:solidFill>
      </dgm:spPr>
      <dgm:t>
        <a:bodyPr/>
        <a:lstStyle/>
        <a:p>
          <a:r>
            <a:rPr lang="de-DE" sz="1600" dirty="0" smtClean="0"/>
            <a:t>Kunden</a:t>
          </a:r>
          <a:endParaRPr lang="de-DE" sz="1600" dirty="0"/>
        </a:p>
      </dgm:t>
    </dgm:pt>
    <dgm:pt modelId="{8712671C-356B-4F9B-A9B3-5BB58794E471}" type="parTrans" cxnId="{16438C9D-7F2F-459C-8FEA-29217E486A7A}">
      <dgm:prSet/>
      <dgm:spPr/>
      <dgm:t>
        <a:bodyPr/>
        <a:lstStyle/>
        <a:p>
          <a:endParaRPr lang="de-DE"/>
        </a:p>
      </dgm:t>
    </dgm:pt>
    <dgm:pt modelId="{3600AFB0-F66A-46D4-A661-A08C9DEC7F98}" type="sibTrans" cxnId="{16438C9D-7F2F-459C-8FEA-29217E486A7A}">
      <dgm:prSet/>
      <dgm:spPr/>
      <dgm:t>
        <a:bodyPr/>
        <a:lstStyle/>
        <a:p>
          <a:endParaRPr lang="de-DE"/>
        </a:p>
      </dgm:t>
    </dgm:pt>
    <dgm:pt modelId="{33DA8119-2859-439C-BBCD-EA40AD56477A}">
      <dgm:prSet phldrT="[Text]" custT="1"/>
      <dgm:spPr>
        <a:solidFill>
          <a:srgbClr val="92D050"/>
        </a:solidFill>
      </dgm:spPr>
      <dgm:t>
        <a:bodyPr/>
        <a:lstStyle/>
        <a:p>
          <a:r>
            <a:rPr lang="de-DE" sz="1200" dirty="0" smtClean="0"/>
            <a:t>Wie muss Unternehmen am Markt auftreten? </a:t>
          </a:r>
          <a:endParaRPr lang="de-DE" sz="1200" dirty="0"/>
        </a:p>
      </dgm:t>
    </dgm:pt>
    <dgm:pt modelId="{4AB83A51-8050-4A7B-BFB5-165141A5924D}" type="parTrans" cxnId="{6B65807A-25AA-4277-B4E1-5DBBA268376A}">
      <dgm:prSet/>
      <dgm:spPr/>
      <dgm:t>
        <a:bodyPr/>
        <a:lstStyle/>
        <a:p>
          <a:endParaRPr lang="de-DE"/>
        </a:p>
      </dgm:t>
    </dgm:pt>
    <dgm:pt modelId="{D21B94A8-76B6-4E2E-B510-8BE896C9CC83}" type="sibTrans" cxnId="{6B65807A-25AA-4277-B4E1-5DBBA268376A}">
      <dgm:prSet/>
      <dgm:spPr/>
      <dgm:t>
        <a:bodyPr/>
        <a:lstStyle/>
        <a:p>
          <a:endParaRPr lang="de-DE"/>
        </a:p>
      </dgm:t>
    </dgm:pt>
    <dgm:pt modelId="{957BB6B1-D542-4345-9C22-918D9DCDAE30}">
      <dgm:prSet phldrT="[Text]"/>
      <dgm:spPr>
        <a:solidFill>
          <a:srgbClr val="00B0F0"/>
        </a:solidFill>
      </dgm:spPr>
      <dgm:t>
        <a:bodyPr/>
        <a:lstStyle/>
        <a:p>
          <a:r>
            <a:rPr lang="de-DE" sz="2200" dirty="0" smtClean="0"/>
            <a:t>Prozesse</a:t>
          </a:r>
          <a:endParaRPr lang="de-DE" sz="2200" dirty="0"/>
        </a:p>
      </dgm:t>
    </dgm:pt>
    <dgm:pt modelId="{33264543-B6D7-477B-BFEC-E36E1B1A57FB}" type="parTrans" cxnId="{98C45C23-8567-4647-81EF-6FBE22AF68A7}">
      <dgm:prSet/>
      <dgm:spPr/>
      <dgm:t>
        <a:bodyPr/>
        <a:lstStyle/>
        <a:p>
          <a:endParaRPr lang="de-DE"/>
        </a:p>
      </dgm:t>
    </dgm:pt>
    <dgm:pt modelId="{28951A22-8E04-4C2C-B010-7FEB6AB28271}" type="sibTrans" cxnId="{98C45C23-8567-4647-81EF-6FBE22AF68A7}">
      <dgm:prSet/>
      <dgm:spPr/>
      <dgm:t>
        <a:bodyPr/>
        <a:lstStyle/>
        <a:p>
          <a:endParaRPr lang="de-DE"/>
        </a:p>
      </dgm:t>
    </dgm:pt>
    <dgm:pt modelId="{2DE8919C-88B0-4224-91A6-8666CF605A69}">
      <dgm:prSet phldrT="[Text]" custT="1"/>
      <dgm:spPr>
        <a:solidFill>
          <a:srgbClr val="00B0F0"/>
        </a:solidFill>
      </dgm:spPr>
      <dgm:t>
        <a:bodyPr/>
        <a:lstStyle/>
        <a:p>
          <a:r>
            <a:rPr lang="de-DE" sz="1200" dirty="0" smtClean="0"/>
            <a:t>Bedeutende (Kern-)Prozesse? </a:t>
          </a:r>
          <a:endParaRPr lang="de-DE" sz="1200" dirty="0"/>
        </a:p>
      </dgm:t>
    </dgm:pt>
    <dgm:pt modelId="{724432C6-9827-4659-B946-B8A6BE6F719A}" type="parTrans" cxnId="{46C38E72-AF59-45FA-8DC9-1F2B9E1EC0CE}">
      <dgm:prSet/>
      <dgm:spPr/>
      <dgm:t>
        <a:bodyPr/>
        <a:lstStyle/>
        <a:p>
          <a:endParaRPr lang="de-DE"/>
        </a:p>
      </dgm:t>
    </dgm:pt>
    <dgm:pt modelId="{976F4241-4052-4703-A064-B582AC7F66FC}" type="sibTrans" cxnId="{46C38E72-AF59-45FA-8DC9-1F2B9E1EC0CE}">
      <dgm:prSet/>
      <dgm:spPr/>
      <dgm:t>
        <a:bodyPr/>
        <a:lstStyle/>
        <a:p>
          <a:endParaRPr lang="de-DE"/>
        </a:p>
      </dgm:t>
    </dgm:pt>
    <dgm:pt modelId="{B49E2CBF-BD6F-41EB-8598-337111FAF31B}">
      <dgm:prSet phldrT="[Text]" custT="1"/>
      <dgm:spPr>
        <a:solidFill>
          <a:srgbClr val="FFC000"/>
        </a:solidFill>
      </dgm:spPr>
      <dgm:t>
        <a:bodyPr/>
        <a:lstStyle/>
        <a:p>
          <a:r>
            <a:rPr lang="de-DE" sz="1600" dirty="0" smtClean="0"/>
            <a:t>Mitarbeiter/Potenziale</a:t>
          </a:r>
          <a:endParaRPr lang="de-DE" sz="1600" dirty="0"/>
        </a:p>
      </dgm:t>
    </dgm:pt>
    <dgm:pt modelId="{1F0284DB-0853-42B9-835F-268E6FA9DEB1}" type="parTrans" cxnId="{5BA5526D-4844-4C12-97E6-700D57521EF8}">
      <dgm:prSet/>
      <dgm:spPr/>
      <dgm:t>
        <a:bodyPr/>
        <a:lstStyle/>
        <a:p>
          <a:endParaRPr lang="de-DE"/>
        </a:p>
      </dgm:t>
    </dgm:pt>
    <dgm:pt modelId="{86F8E266-53C0-43C3-9BF6-66689535336A}" type="sibTrans" cxnId="{5BA5526D-4844-4C12-97E6-700D57521EF8}">
      <dgm:prSet/>
      <dgm:spPr/>
      <dgm:t>
        <a:bodyPr/>
        <a:lstStyle/>
        <a:p>
          <a:endParaRPr lang="de-DE"/>
        </a:p>
      </dgm:t>
    </dgm:pt>
    <dgm:pt modelId="{AF626953-BF3C-462D-A587-517B1207BC41}">
      <dgm:prSet phldrT="[Text]"/>
      <dgm:spPr>
        <a:solidFill>
          <a:srgbClr val="00B0F0"/>
        </a:solidFill>
      </dgm:spPr>
      <dgm:t>
        <a:bodyPr/>
        <a:lstStyle/>
        <a:p>
          <a:endParaRPr lang="de-DE" sz="1700" dirty="0"/>
        </a:p>
      </dgm:t>
    </dgm:pt>
    <dgm:pt modelId="{7503949A-BD7B-41DD-8EF5-638D5F771083}" type="parTrans" cxnId="{B4B0E262-4662-45E2-958F-1D4E364AB18A}">
      <dgm:prSet/>
      <dgm:spPr/>
      <dgm:t>
        <a:bodyPr/>
        <a:lstStyle/>
        <a:p>
          <a:endParaRPr lang="de-DE"/>
        </a:p>
      </dgm:t>
    </dgm:pt>
    <dgm:pt modelId="{F386A8BC-DF06-4F5E-BC05-3CFF4A81E908}" type="sibTrans" cxnId="{B4B0E262-4662-45E2-958F-1D4E364AB18A}">
      <dgm:prSet/>
      <dgm:spPr/>
      <dgm:t>
        <a:bodyPr/>
        <a:lstStyle/>
        <a:p>
          <a:endParaRPr lang="de-DE"/>
        </a:p>
      </dgm:t>
    </dgm:pt>
    <dgm:pt modelId="{16093F6B-CFE9-44EE-A9F2-35B9E2269FB4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sz="1200" dirty="0" smtClean="0"/>
            <a:t>Kennzahlenwerte stellen Ergebnis und Grundlage der unternehmerischen Tätigkeit dar</a:t>
          </a:r>
          <a:endParaRPr lang="de-DE" sz="1200" dirty="0"/>
        </a:p>
      </dgm:t>
    </dgm:pt>
    <dgm:pt modelId="{3244EA27-0EF2-451F-B0D4-93B91E2F642C}" type="parTrans" cxnId="{63B99610-EBB0-499F-8E13-C3731B990919}">
      <dgm:prSet/>
      <dgm:spPr/>
      <dgm:t>
        <a:bodyPr/>
        <a:lstStyle/>
        <a:p>
          <a:endParaRPr lang="de-DE"/>
        </a:p>
      </dgm:t>
    </dgm:pt>
    <dgm:pt modelId="{13E6413C-0D71-4820-99E9-04EC96B779C4}" type="sibTrans" cxnId="{63B99610-EBB0-499F-8E13-C3731B990919}">
      <dgm:prSet/>
      <dgm:spPr/>
      <dgm:t>
        <a:bodyPr/>
        <a:lstStyle/>
        <a:p>
          <a:endParaRPr lang="de-DE"/>
        </a:p>
      </dgm:t>
    </dgm:pt>
    <dgm:pt modelId="{9E83C742-555B-4ACB-BF3B-3D11B88871B3}">
      <dgm:prSet phldrT="[Text]" custT="1"/>
      <dgm:spPr>
        <a:solidFill>
          <a:srgbClr val="92D050"/>
        </a:solidFill>
      </dgm:spPr>
      <dgm:t>
        <a:bodyPr/>
        <a:lstStyle/>
        <a:p>
          <a:r>
            <a:rPr lang="de-DE" sz="1200" dirty="0" smtClean="0"/>
            <a:t>Welche Kunden mit welchen Anforderungen müssen bedient werden, um finanziellen Ziele zu erreichen?</a:t>
          </a:r>
          <a:endParaRPr lang="de-DE" sz="1200" dirty="0"/>
        </a:p>
      </dgm:t>
    </dgm:pt>
    <dgm:pt modelId="{0514FB89-99DD-4DD6-B43C-4748EC63312B}" type="parTrans" cxnId="{A25CBB79-AF23-4D31-BA7D-F62AC235E0AF}">
      <dgm:prSet/>
      <dgm:spPr/>
      <dgm:t>
        <a:bodyPr/>
        <a:lstStyle/>
        <a:p>
          <a:endParaRPr lang="de-DE"/>
        </a:p>
      </dgm:t>
    </dgm:pt>
    <dgm:pt modelId="{ADC77BBE-394C-42C8-B332-C3109D120EDF}" type="sibTrans" cxnId="{A25CBB79-AF23-4D31-BA7D-F62AC235E0AF}">
      <dgm:prSet/>
      <dgm:spPr/>
      <dgm:t>
        <a:bodyPr/>
        <a:lstStyle/>
        <a:p>
          <a:endParaRPr lang="de-DE"/>
        </a:p>
      </dgm:t>
    </dgm:pt>
    <dgm:pt modelId="{28E55EE0-5497-4445-80DD-68E425D72E41}">
      <dgm:prSet phldrT="[Text]" custT="1"/>
      <dgm:spPr>
        <a:solidFill>
          <a:srgbClr val="FFC000"/>
        </a:solidFill>
      </dgm:spPr>
      <dgm:t>
        <a:bodyPr/>
        <a:lstStyle/>
        <a:p>
          <a:r>
            <a:rPr lang="de-DE" sz="1200" dirty="0" smtClean="0"/>
            <a:t>Welche Mitarbeiterqualifikationen und Fähigkeiten sind von Bedeutung, um die Kernprozesse zu beherrschen?</a:t>
          </a:r>
          <a:endParaRPr lang="de-DE" sz="1200" dirty="0"/>
        </a:p>
      </dgm:t>
    </dgm:pt>
    <dgm:pt modelId="{E733E01E-EA3A-4C8B-B3A9-FA4E2B7CA612}" type="parTrans" cxnId="{A14CF221-E443-4593-AF8B-CC99A2B2452D}">
      <dgm:prSet/>
      <dgm:spPr/>
      <dgm:t>
        <a:bodyPr/>
        <a:lstStyle/>
        <a:p>
          <a:endParaRPr lang="de-DE"/>
        </a:p>
      </dgm:t>
    </dgm:pt>
    <dgm:pt modelId="{8F201D50-5DBD-4BF5-BEB6-B05CA8B6B77E}" type="sibTrans" cxnId="{A14CF221-E443-4593-AF8B-CC99A2B2452D}">
      <dgm:prSet/>
      <dgm:spPr/>
      <dgm:t>
        <a:bodyPr/>
        <a:lstStyle/>
        <a:p>
          <a:endParaRPr lang="de-DE"/>
        </a:p>
      </dgm:t>
    </dgm:pt>
    <dgm:pt modelId="{6E3BE00A-AED3-46CA-8B35-C5FD7DEB317A}" type="pres">
      <dgm:prSet presAssocID="{9F22A934-1AEF-4589-B956-A298B625E0B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BCBA81F4-9D5E-4B6D-AABC-8B29563D3734}" type="pres">
      <dgm:prSet presAssocID="{248F98A3-B5D9-403F-B65A-F21BE82D9C62}" presName="node" presStyleLbl="node1" presStyleIdx="0" presStyleCnt="4" custScaleX="245137" custScaleY="119360" custRadScaleRad="100045" custRadScaleInc="361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4C42F7A-58E0-47D7-8CEE-E6600A065D8B}" type="pres">
      <dgm:prSet presAssocID="{26F0CEE1-564D-4970-B775-EBA07C634248}" presName="sibTrans" presStyleLbl="sibTrans2D1" presStyleIdx="0" presStyleCnt="4"/>
      <dgm:spPr/>
      <dgm:t>
        <a:bodyPr/>
        <a:lstStyle/>
        <a:p>
          <a:endParaRPr lang="de-DE"/>
        </a:p>
      </dgm:t>
    </dgm:pt>
    <dgm:pt modelId="{A4243700-4995-466B-8EFB-F176A9CEC904}" type="pres">
      <dgm:prSet presAssocID="{26F0CEE1-564D-4970-B775-EBA07C634248}" presName="connectorText" presStyleLbl="sibTrans2D1" presStyleIdx="0" presStyleCnt="4"/>
      <dgm:spPr/>
      <dgm:t>
        <a:bodyPr/>
        <a:lstStyle/>
        <a:p>
          <a:endParaRPr lang="de-DE"/>
        </a:p>
      </dgm:t>
    </dgm:pt>
    <dgm:pt modelId="{BF4A788A-7E09-4A32-B864-833695C246F5}" type="pres">
      <dgm:prSet presAssocID="{0DC887A9-01AA-4033-9A0D-89E63C803E36}" presName="node" presStyleLbl="node1" presStyleIdx="1" presStyleCnt="4" custScaleX="192242" custScaleY="131435" custRadScaleRad="100027" custRadScaleInc="-297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B45F6E3-4F52-44EF-9B8F-F5585555100F}" type="pres">
      <dgm:prSet presAssocID="{3600AFB0-F66A-46D4-A661-A08C9DEC7F98}" presName="sibTrans" presStyleLbl="sibTrans2D1" presStyleIdx="1" presStyleCnt="4"/>
      <dgm:spPr/>
      <dgm:t>
        <a:bodyPr/>
        <a:lstStyle/>
        <a:p>
          <a:endParaRPr lang="de-DE"/>
        </a:p>
      </dgm:t>
    </dgm:pt>
    <dgm:pt modelId="{FEE129C5-FB0E-44FF-A639-2E8BDBAD0AF6}" type="pres">
      <dgm:prSet presAssocID="{3600AFB0-F66A-46D4-A661-A08C9DEC7F98}" presName="connectorText" presStyleLbl="sibTrans2D1" presStyleIdx="1" presStyleCnt="4"/>
      <dgm:spPr/>
      <dgm:t>
        <a:bodyPr/>
        <a:lstStyle/>
        <a:p>
          <a:endParaRPr lang="de-DE"/>
        </a:p>
      </dgm:t>
    </dgm:pt>
    <dgm:pt modelId="{7E20EAB2-C663-437B-982A-27E49B975AA2}" type="pres">
      <dgm:prSet presAssocID="{957BB6B1-D542-4345-9C22-918D9DCDAE30}" presName="node" presStyleLbl="node1" presStyleIdx="2" presStyleCnt="4" custScaleX="168644" custScaleY="124889" custRadScaleRad="9673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15504E-147D-4461-AAFE-35749C6363FC}" type="pres">
      <dgm:prSet presAssocID="{28951A22-8E04-4C2C-B010-7FEB6AB28271}" presName="sibTrans" presStyleLbl="sibTrans2D1" presStyleIdx="2" presStyleCnt="4"/>
      <dgm:spPr/>
      <dgm:t>
        <a:bodyPr/>
        <a:lstStyle/>
        <a:p>
          <a:endParaRPr lang="de-DE"/>
        </a:p>
      </dgm:t>
    </dgm:pt>
    <dgm:pt modelId="{2ACEBC20-5810-417A-B727-BD4C2C8DA993}" type="pres">
      <dgm:prSet presAssocID="{28951A22-8E04-4C2C-B010-7FEB6AB28271}" presName="connectorText" presStyleLbl="sibTrans2D1" presStyleIdx="2" presStyleCnt="4"/>
      <dgm:spPr/>
      <dgm:t>
        <a:bodyPr/>
        <a:lstStyle/>
        <a:p>
          <a:endParaRPr lang="de-DE"/>
        </a:p>
      </dgm:t>
    </dgm:pt>
    <dgm:pt modelId="{B32FA9EE-D048-4CE5-80B1-3CA8B7999AEC}" type="pres">
      <dgm:prSet presAssocID="{B49E2CBF-BD6F-41EB-8598-337111FAF31B}" presName="node" presStyleLbl="node1" presStyleIdx="3" presStyleCnt="4" custScaleX="190420" custScaleY="125709" custRadScaleRad="100053" custRadScaleInc="4159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5EC0617-A592-4B2F-9730-F517178CC045}" type="pres">
      <dgm:prSet presAssocID="{86F8E266-53C0-43C3-9BF6-66689535336A}" presName="sibTrans" presStyleLbl="sibTrans2D1" presStyleIdx="3" presStyleCnt="4"/>
      <dgm:spPr/>
      <dgm:t>
        <a:bodyPr/>
        <a:lstStyle/>
        <a:p>
          <a:endParaRPr lang="de-DE"/>
        </a:p>
      </dgm:t>
    </dgm:pt>
    <dgm:pt modelId="{0E8EA79D-F1A5-46C6-AEBA-FDD2FA15A7F2}" type="pres">
      <dgm:prSet presAssocID="{86F8E266-53C0-43C3-9BF6-66689535336A}" presName="connectorText" presStyleLbl="sibTrans2D1" presStyleIdx="3" presStyleCnt="4"/>
      <dgm:spPr/>
      <dgm:t>
        <a:bodyPr/>
        <a:lstStyle/>
        <a:p>
          <a:endParaRPr lang="de-DE"/>
        </a:p>
      </dgm:t>
    </dgm:pt>
  </dgm:ptLst>
  <dgm:cxnLst>
    <dgm:cxn modelId="{46C38E72-AF59-45FA-8DC9-1F2B9E1EC0CE}" srcId="{957BB6B1-D542-4345-9C22-918D9DCDAE30}" destId="{2DE8919C-88B0-4224-91A6-8666CF605A69}" srcOrd="0" destOrd="0" parTransId="{724432C6-9827-4659-B946-B8A6BE6F719A}" sibTransId="{976F4241-4052-4703-A064-B582AC7F66FC}"/>
    <dgm:cxn modelId="{A885DB6F-3A17-4147-8C49-A0D4E279C919}" type="presOf" srcId="{957BB6B1-D542-4345-9C22-918D9DCDAE30}" destId="{7E20EAB2-C663-437B-982A-27E49B975AA2}" srcOrd="0" destOrd="0" presId="urn:microsoft.com/office/officeart/2005/8/layout/cycle7"/>
    <dgm:cxn modelId="{E5D8735D-C09E-4E69-8739-1A670CCC9A21}" type="presOf" srcId="{33DA8119-2859-439C-BBCD-EA40AD56477A}" destId="{BF4A788A-7E09-4A32-B864-833695C246F5}" srcOrd="0" destOrd="1" presId="urn:microsoft.com/office/officeart/2005/8/layout/cycle7"/>
    <dgm:cxn modelId="{E4B86619-65DF-47F1-BD93-A894223D955D}" type="presOf" srcId="{AF626953-BF3C-462D-A587-517B1207BC41}" destId="{7E20EAB2-C663-437B-982A-27E49B975AA2}" srcOrd="0" destOrd="2" presId="urn:microsoft.com/office/officeart/2005/8/layout/cycle7"/>
    <dgm:cxn modelId="{A25CBB79-AF23-4D31-BA7D-F62AC235E0AF}" srcId="{0DC887A9-01AA-4033-9A0D-89E63C803E36}" destId="{9E83C742-555B-4ACB-BF3B-3D11B88871B3}" srcOrd="1" destOrd="0" parTransId="{0514FB89-99DD-4DD6-B43C-4748EC63312B}" sibTransId="{ADC77BBE-394C-42C8-B332-C3109D120EDF}"/>
    <dgm:cxn modelId="{7C4AE04F-BC27-4B73-B82C-8EA292465351}" type="presOf" srcId="{28951A22-8E04-4C2C-B010-7FEB6AB28271}" destId="{2ACEBC20-5810-417A-B727-BD4C2C8DA993}" srcOrd="1" destOrd="0" presId="urn:microsoft.com/office/officeart/2005/8/layout/cycle7"/>
    <dgm:cxn modelId="{0C7472AF-3FF1-48A2-9C6A-DBEBB25ED43F}" type="presOf" srcId="{86F8E266-53C0-43C3-9BF6-66689535336A}" destId="{0E8EA79D-F1A5-46C6-AEBA-FDD2FA15A7F2}" srcOrd="1" destOrd="0" presId="urn:microsoft.com/office/officeart/2005/8/layout/cycle7"/>
    <dgm:cxn modelId="{1F820DFB-4AEB-46B7-A209-38A58BF37D14}" type="presOf" srcId="{0DC887A9-01AA-4033-9A0D-89E63C803E36}" destId="{BF4A788A-7E09-4A32-B864-833695C246F5}" srcOrd="0" destOrd="0" presId="urn:microsoft.com/office/officeart/2005/8/layout/cycle7"/>
    <dgm:cxn modelId="{8885BA3D-9D36-4C91-87E7-79F1F8CEEFCB}" type="presOf" srcId="{3600AFB0-F66A-46D4-A661-A08C9DEC7F98}" destId="{FEE129C5-FB0E-44FF-A639-2E8BDBAD0AF6}" srcOrd="1" destOrd="0" presId="urn:microsoft.com/office/officeart/2005/8/layout/cycle7"/>
    <dgm:cxn modelId="{A1E18CF3-40F4-4A82-9FE1-8F4B15636134}" srcId="{9F22A934-1AEF-4589-B956-A298B625E0B7}" destId="{248F98A3-B5D9-403F-B65A-F21BE82D9C62}" srcOrd="0" destOrd="0" parTransId="{0389F66A-1798-43F8-96E1-D0D48A98E671}" sibTransId="{26F0CEE1-564D-4970-B775-EBA07C634248}"/>
    <dgm:cxn modelId="{1CE40082-2F13-490D-BC0F-B594E397CDD2}" type="presOf" srcId="{28E55EE0-5497-4445-80DD-68E425D72E41}" destId="{B32FA9EE-D048-4CE5-80B1-3CA8B7999AEC}" srcOrd="0" destOrd="1" presId="urn:microsoft.com/office/officeart/2005/8/layout/cycle7"/>
    <dgm:cxn modelId="{C0807135-0868-4FA3-A3C0-C78C62D77074}" type="presOf" srcId="{26F0CEE1-564D-4970-B775-EBA07C634248}" destId="{94C42F7A-58E0-47D7-8CEE-E6600A065D8B}" srcOrd="0" destOrd="0" presId="urn:microsoft.com/office/officeart/2005/8/layout/cycle7"/>
    <dgm:cxn modelId="{172DC0F9-387D-495E-BBFF-3F1EF64B7EBE}" type="presOf" srcId="{B49E2CBF-BD6F-41EB-8598-337111FAF31B}" destId="{B32FA9EE-D048-4CE5-80B1-3CA8B7999AEC}" srcOrd="0" destOrd="0" presId="urn:microsoft.com/office/officeart/2005/8/layout/cycle7"/>
    <dgm:cxn modelId="{5BA5526D-4844-4C12-97E6-700D57521EF8}" srcId="{9F22A934-1AEF-4589-B956-A298B625E0B7}" destId="{B49E2CBF-BD6F-41EB-8598-337111FAF31B}" srcOrd="3" destOrd="0" parTransId="{1F0284DB-0853-42B9-835F-268E6FA9DEB1}" sibTransId="{86F8E266-53C0-43C3-9BF6-66689535336A}"/>
    <dgm:cxn modelId="{50E0C48F-8E39-4BE9-A3C7-CCD29124FC69}" type="presOf" srcId="{16093F6B-CFE9-44EE-A9F2-35B9E2269FB4}" destId="{BCBA81F4-9D5E-4B6D-AABC-8B29563D3734}" srcOrd="0" destOrd="2" presId="urn:microsoft.com/office/officeart/2005/8/layout/cycle7"/>
    <dgm:cxn modelId="{B99FF3FD-98B6-4F55-944E-0EE0282D7E2B}" type="presOf" srcId="{2DE8919C-88B0-4224-91A6-8666CF605A69}" destId="{7E20EAB2-C663-437B-982A-27E49B975AA2}" srcOrd="0" destOrd="1" presId="urn:microsoft.com/office/officeart/2005/8/layout/cycle7"/>
    <dgm:cxn modelId="{98C45C23-8567-4647-81EF-6FBE22AF68A7}" srcId="{9F22A934-1AEF-4589-B956-A298B625E0B7}" destId="{957BB6B1-D542-4345-9C22-918D9DCDAE30}" srcOrd="2" destOrd="0" parTransId="{33264543-B6D7-477B-BFEC-E36E1B1A57FB}" sibTransId="{28951A22-8E04-4C2C-B010-7FEB6AB28271}"/>
    <dgm:cxn modelId="{E6F62280-20FD-4FB0-94A3-FD0A827A6A37}" type="presOf" srcId="{2505D1D6-E59F-48DB-ADDF-49AEA0033542}" destId="{BCBA81F4-9D5E-4B6D-AABC-8B29563D3734}" srcOrd="0" destOrd="1" presId="urn:microsoft.com/office/officeart/2005/8/layout/cycle7"/>
    <dgm:cxn modelId="{6D3DF1DD-FAC6-4947-8414-F04275B2C4B9}" type="presOf" srcId="{26F0CEE1-564D-4970-B775-EBA07C634248}" destId="{A4243700-4995-466B-8EFB-F176A9CEC904}" srcOrd="1" destOrd="0" presId="urn:microsoft.com/office/officeart/2005/8/layout/cycle7"/>
    <dgm:cxn modelId="{ED4ED3D7-BFD7-4213-844B-707DF6859407}" type="presOf" srcId="{248F98A3-B5D9-403F-B65A-F21BE82D9C62}" destId="{BCBA81F4-9D5E-4B6D-AABC-8B29563D3734}" srcOrd="0" destOrd="0" presId="urn:microsoft.com/office/officeart/2005/8/layout/cycle7"/>
    <dgm:cxn modelId="{522B867D-5FF1-4B75-B2CE-1240BBDCFAF6}" type="presOf" srcId="{9F22A934-1AEF-4589-B956-A298B625E0B7}" destId="{6E3BE00A-AED3-46CA-8B35-C5FD7DEB317A}" srcOrd="0" destOrd="0" presId="urn:microsoft.com/office/officeart/2005/8/layout/cycle7"/>
    <dgm:cxn modelId="{B4B0E262-4662-45E2-958F-1D4E364AB18A}" srcId="{957BB6B1-D542-4345-9C22-918D9DCDAE30}" destId="{AF626953-BF3C-462D-A587-517B1207BC41}" srcOrd="1" destOrd="0" parTransId="{7503949A-BD7B-41DD-8EF5-638D5F771083}" sibTransId="{F386A8BC-DF06-4F5E-BC05-3CFF4A81E908}"/>
    <dgm:cxn modelId="{63B99610-EBB0-499F-8E13-C3731B990919}" srcId="{248F98A3-B5D9-403F-B65A-F21BE82D9C62}" destId="{16093F6B-CFE9-44EE-A9F2-35B9E2269FB4}" srcOrd="1" destOrd="0" parTransId="{3244EA27-0EF2-451F-B0D4-93B91E2F642C}" sibTransId="{13E6413C-0D71-4820-99E9-04EC96B779C4}"/>
    <dgm:cxn modelId="{A14CF221-E443-4593-AF8B-CC99A2B2452D}" srcId="{B49E2CBF-BD6F-41EB-8598-337111FAF31B}" destId="{28E55EE0-5497-4445-80DD-68E425D72E41}" srcOrd="0" destOrd="0" parTransId="{E733E01E-EA3A-4C8B-B3A9-FA4E2B7CA612}" sibTransId="{8F201D50-5DBD-4BF5-BEB6-B05CA8B6B77E}"/>
    <dgm:cxn modelId="{16438C9D-7F2F-459C-8FEA-29217E486A7A}" srcId="{9F22A934-1AEF-4589-B956-A298B625E0B7}" destId="{0DC887A9-01AA-4033-9A0D-89E63C803E36}" srcOrd="1" destOrd="0" parTransId="{8712671C-356B-4F9B-A9B3-5BB58794E471}" sibTransId="{3600AFB0-F66A-46D4-A661-A08C9DEC7F98}"/>
    <dgm:cxn modelId="{5526FC51-CC2B-47F7-815D-69D775DF4D10}" type="presOf" srcId="{3600AFB0-F66A-46D4-A661-A08C9DEC7F98}" destId="{4B45F6E3-4F52-44EF-9B8F-F5585555100F}" srcOrd="0" destOrd="0" presId="urn:microsoft.com/office/officeart/2005/8/layout/cycle7"/>
    <dgm:cxn modelId="{F5E36A46-9F46-4DEE-A74D-D031B33AA51F}" type="presOf" srcId="{9E83C742-555B-4ACB-BF3B-3D11B88871B3}" destId="{BF4A788A-7E09-4A32-B864-833695C246F5}" srcOrd="0" destOrd="2" presId="urn:microsoft.com/office/officeart/2005/8/layout/cycle7"/>
    <dgm:cxn modelId="{6B65807A-25AA-4277-B4E1-5DBBA268376A}" srcId="{0DC887A9-01AA-4033-9A0D-89E63C803E36}" destId="{33DA8119-2859-439C-BBCD-EA40AD56477A}" srcOrd="0" destOrd="0" parTransId="{4AB83A51-8050-4A7B-BFB5-165141A5924D}" sibTransId="{D21B94A8-76B6-4E2E-B510-8BE896C9CC83}"/>
    <dgm:cxn modelId="{101F00B8-32A1-4F58-9A9E-8BCA98CF0772}" type="presOf" srcId="{28951A22-8E04-4C2C-B010-7FEB6AB28271}" destId="{A115504E-147D-4461-AAFE-35749C6363FC}" srcOrd="0" destOrd="0" presId="urn:microsoft.com/office/officeart/2005/8/layout/cycle7"/>
    <dgm:cxn modelId="{2274EAB7-FDB8-4DB6-95A4-AE5D945A5063}" type="presOf" srcId="{86F8E266-53C0-43C3-9BF6-66689535336A}" destId="{25EC0617-A592-4B2F-9730-F517178CC045}" srcOrd="0" destOrd="0" presId="urn:microsoft.com/office/officeart/2005/8/layout/cycle7"/>
    <dgm:cxn modelId="{82BC298E-7EB7-4D16-AE7B-D49685A9D607}" srcId="{248F98A3-B5D9-403F-B65A-F21BE82D9C62}" destId="{2505D1D6-E59F-48DB-ADDF-49AEA0033542}" srcOrd="0" destOrd="0" parTransId="{E0E7FD3E-8B86-4DBB-AF58-B715C6117FCE}" sibTransId="{C3597928-2246-457D-834F-634838E28B25}"/>
    <dgm:cxn modelId="{82CB865B-B80A-4DE3-BA36-34F72ABE9790}" type="presParOf" srcId="{6E3BE00A-AED3-46CA-8B35-C5FD7DEB317A}" destId="{BCBA81F4-9D5E-4B6D-AABC-8B29563D3734}" srcOrd="0" destOrd="0" presId="urn:microsoft.com/office/officeart/2005/8/layout/cycle7"/>
    <dgm:cxn modelId="{E43226D8-BB73-4D5D-9B46-6B89CE9EB578}" type="presParOf" srcId="{6E3BE00A-AED3-46CA-8B35-C5FD7DEB317A}" destId="{94C42F7A-58E0-47D7-8CEE-E6600A065D8B}" srcOrd="1" destOrd="0" presId="urn:microsoft.com/office/officeart/2005/8/layout/cycle7"/>
    <dgm:cxn modelId="{8BF9FEA8-59C3-4D51-A836-82EF9AF7AE45}" type="presParOf" srcId="{94C42F7A-58E0-47D7-8CEE-E6600A065D8B}" destId="{A4243700-4995-466B-8EFB-F176A9CEC904}" srcOrd="0" destOrd="0" presId="urn:microsoft.com/office/officeart/2005/8/layout/cycle7"/>
    <dgm:cxn modelId="{E9F5F362-6DEA-4761-AD28-9C64C6809EE9}" type="presParOf" srcId="{6E3BE00A-AED3-46CA-8B35-C5FD7DEB317A}" destId="{BF4A788A-7E09-4A32-B864-833695C246F5}" srcOrd="2" destOrd="0" presId="urn:microsoft.com/office/officeart/2005/8/layout/cycle7"/>
    <dgm:cxn modelId="{2B3CB26D-7B08-460D-98AC-BF13C06B5DF0}" type="presParOf" srcId="{6E3BE00A-AED3-46CA-8B35-C5FD7DEB317A}" destId="{4B45F6E3-4F52-44EF-9B8F-F5585555100F}" srcOrd="3" destOrd="0" presId="urn:microsoft.com/office/officeart/2005/8/layout/cycle7"/>
    <dgm:cxn modelId="{7105C1A0-6FFF-4868-B38D-2E2FC0236895}" type="presParOf" srcId="{4B45F6E3-4F52-44EF-9B8F-F5585555100F}" destId="{FEE129C5-FB0E-44FF-A639-2E8BDBAD0AF6}" srcOrd="0" destOrd="0" presId="urn:microsoft.com/office/officeart/2005/8/layout/cycle7"/>
    <dgm:cxn modelId="{80C755A9-EA57-477B-98D6-48D22A8E980C}" type="presParOf" srcId="{6E3BE00A-AED3-46CA-8B35-C5FD7DEB317A}" destId="{7E20EAB2-C663-437B-982A-27E49B975AA2}" srcOrd="4" destOrd="0" presId="urn:microsoft.com/office/officeart/2005/8/layout/cycle7"/>
    <dgm:cxn modelId="{A64FF8BA-F2D9-4860-9DA7-4DB8D7B6ACE0}" type="presParOf" srcId="{6E3BE00A-AED3-46CA-8B35-C5FD7DEB317A}" destId="{A115504E-147D-4461-AAFE-35749C6363FC}" srcOrd="5" destOrd="0" presId="urn:microsoft.com/office/officeart/2005/8/layout/cycle7"/>
    <dgm:cxn modelId="{27C90333-F005-4954-B425-1BC6988EDA67}" type="presParOf" srcId="{A115504E-147D-4461-AAFE-35749C6363FC}" destId="{2ACEBC20-5810-417A-B727-BD4C2C8DA993}" srcOrd="0" destOrd="0" presId="urn:microsoft.com/office/officeart/2005/8/layout/cycle7"/>
    <dgm:cxn modelId="{0AA9729B-78C8-4273-8FB5-5C8D2A51063E}" type="presParOf" srcId="{6E3BE00A-AED3-46CA-8B35-C5FD7DEB317A}" destId="{B32FA9EE-D048-4CE5-80B1-3CA8B7999AEC}" srcOrd="6" destOrd="0" presId="urn:microsoft.com/office/officeart/2005/8/layout/cycle7"/>
    <dgm:cxn modelId="{16B96672-3FCA-4370-8B18-E300F9301043}" type="presParOf" srcId="{6E3BE00A-AED3-46CA-8B35-C5FD7DEB317A}" destId="{25EC0617-A592-4B2F-9730-F517178CC045}" srcOrd="7" destOrd="0" presId="urn:microsoft.com/office/officeart/2005/8/layout/cycle7"/>
    <dgm:cxn modelId="{27B0F15F-7930-45AC-A660-4E25A7EF0633}" type="presParOf" srcId="{25EC0617-A592-4B2F-9730-F517178CC045}" destId="{0E8EA79D-F1A5-46C6-AEBA-FDD2FA15A7F2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2A484BF-FF66-4DDE-B014-3A71230972D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DDDE7E6-40D6-46CD-A540-855460FAC54F}" type="pres">
      <dgm:prSet presAssocID="{02A484BF-FF66-4DDE-B014-3A71230972D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A86D9BF3-AE6C-45BF-96A0-82BCD3A5D4EA}" type="presOf" srcId="{02A484BF-FF66-4DDE-B014-3A71230972D6}" destId="{4DDDE7E6-40D6-46CD-A540-855460FAC54F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72C56-3660-4E87-A5E1-72E48A867D82}">
      <dsp:nvSpPr>
        <dsp:cNvPr id="0" name=""/>
        <dsp:cNvSpPr/>
      </dsp:nvSpPr>
      <dsp:spPr>
        <a:xfrm>
          <a:off x="0" y="504362"/>
          <a:ext cx="7971905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824AB57-7375-4F46-A7CE-0346D8A1E5C9}">
      <dsp:nvSpPr>
        <dsp:cNvPr id="0" name=""/>
        <dsp:cNvSpPr/>
      </dsp:nvSpPr>
      <dsp:spPr>
        <a:xfrm>
          <a:off x="398595" y="61562"/>
          <a:ext cx="5580333" cy="88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0923" tIns="0" rIns="21092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i="1" kern="1200" dirty="0" smtClean="0"/>
            <a:t>Planung – </a:t>
          </a:r>
          <a:r>
            <a:rPr lang="de-DE" sz="2000" kern="1200" dirty="0" smtClean="0"/>
            <a:t>Ausgangspunkt Führungsprozess </a:t>
          </a:r>
          <a:r>
            <a:rPr lang="de-DE" sz="2000" kern="1200" dirty="0" smtClean="0">
              <a:sym typeface="Wingdings" panose="05000000000000000000" pitchFamily="2" charset="2"/>
            </a:rPr>
            <a:t></a:t>
          </a:r>
          <a:r>
            <a:rPr lang="de-DE" sz="2000" kern="1200" dirty="0" smtClean="0"/>
            <a:t> Zieldefinition/Maßnahmen zur Erreichung</a:t>
          </a:r>
          <a:endParaRPr lang="de-DE" sz="2000" kern="1200" dirty="0"/>
        </a:p>
      </dsp:txBody>
      <dsp:txXfrm>
        <a:off x="441826" y="104793"/>
        <a:ext cx="5493871" cy="799138"/>
      </dsp:txXfrm>
    </dsp:sp>
    <dsp:sp modelId="{012E1218-679C-4F1A-A9AA-FBBF58C3F4F9}">
      <dsp:nvSpPr>
        <dsp:cNvPr id="0" name=""/>
        <dsp:cNvSpPr/>
      </dsp:nvSpPr>
      <dsp:spPr>
        <a:xfrm>
          <a:off x="0" y="1865163"/>
          <a:ext cx="7971905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6CA6F06-4E79-4B95-9A6F-CB55A0C35634}">
      <dsp:nvSpPr>
        <dsp:cNvPr id="0" name=""/>
        <dsp:cNvSpPr/>
      </dsp:nvSpPr>
      <dsp:spPr>
        <a:xfrm>
          <a:off x="398595" y="1422362"/>
          <a:ext cx="5580333" cy="88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0923" tIns="0" rIns="21092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i="1" kern="1200" dirty="0" smtClean="0"/>
            <a:t>Steuerung – </a:t>
          </a:r>
          <a:r>
            <a:rPr lang="de-DE" sz="2000" kern="1200" dirty="0" smtClean="0"/>
            <a:t>Verknüpfung von Planung und Realisation</a:t>
          </a:r>
          <a:endParaRPr lang="de-DE" sz="2000" kern="1200" dirty="0"/>
        </a:p>
      </dsp:txBody>
      <dsp:txXfrm>
        <a:off x="441826" y="1465593"/>
        <a:ext cx="5493871" cy="799138"/>
      </dsp:txXfrm>
    </dsp:sp>
    <dsp:sp modelId="{0EF48546-A267-40CC-ABB3-22C14D3AC4E9}">
      <dsp:nvSpPr>
        <dsp:cNvPr id="0" name=""/>
        <dsp:cNvSpPr/>
      </dsp:nvSpPr>
      <dsp:spPr>
        <a:xfrm>
          <a:off x="0" y="3225963"/>
          <a:ext cx="7971905" cy="75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5182FF8-01C3-4B0A-AD9D-2B80BEA77747}">
      <dsp:nvSpPr>
        <dsp:cNvPr id="0" name=""/>
        <dsp:cNvSpPr/>
      </dsp:nvSpPr>
      <dsp:spPr>
        <a:xfrm>
          <a:off x="398595" y="2783162"/>
          <a:ext cx="5580333" cy="88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0923" tIns="0" rIns="210923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i="1" kern="1200" dirty="0" smtClean="0"/>
            <a:t>Kontrolle – </a:t>
          </a:r>
          <a:r>
            <a:rPr lang="de-DE" sz="2000" kern="1200" dirty="0" smtClean="0"/>
            <a:t>Ergebnisse des geplanten Handelns (Korrekturen nötig?)</a:t>
          </a:r>
          <a:endParaRPr lang="de-DE" sz="2000" kern="1200" dirty="0"/>
        </a:p>
      </dsp:txBody>
      <dsp:txXfrm>
        <a:off x="441826" y="2826393"/>
        <a:ext cx="5493871" cy="79913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48EA8-1129-4F88-8062-4DE7685A0169}">
      <dsp:nvSpPr>
        <dsp:cNvPr id="0" name=""/>
        <dsp:cNvSpPr/>
      </dsp:nvSpPr>
      <dsp:spPr>
        <a:xfrm>
          <a:off x="12183" y="0"/>
          <a:ext cx="5588580" cy="844504"/>
        </a:xfrm>
        <a:prstGeom prst="roundRect">
          <a:avLst>
            <a:gd name="adj" fmla="val 10000"/>
          </a:avLst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1. Formulierung persönlicher Ziele/Werte </a:t>
          </a:r>
          <a:endParaRPr lang="de-DE" sz="1800" kern="1200" dirty="0"/>
        </a:p>
      </dsp:txBody>
      <dsp:txXfrm>
        <a:off x="36918" y="24735"/>
        <a:ext cx="4605933" cy="795034"/>
      </dsp:txXfrm>
    </dsp:sp>
    <dsp:sp modelId="{CD158953-6CED-42E4-BD23-3E6129C45B3E}">
      <dsp:nvSpPr>
        <dsp:cNvPr id="0" name=""/>
        <dsp:cNvSpPr/>
      </dsp:nvSpPr>
      <dsp:spPr>
        <a:xfrm>
          <a:off x="468043" y="998050"/>
          <a:ext cx="5588580" cy="844504"/>
        </a:xfrm>
        <a:prstGeom prst="roundRect">
          <a:avLst>
            <a:gd name="adj" fmla="val 10000"/>
          </a:avLst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2. Formulierung von Vision (Was wollen wir erreichen?)/ und Mission (Wie wollen wir von Dritten gesehen werden?)</a:t>
          </a:r>
          <a:endParaRPr lang="de-DE" sz="1800" kern="1200" dirty="0"/>
        </a:p>
      </dsp:txBody>
      <dsp:txXfrm>
        <a:off x="492778" y="1022785"/>
        <a:ext cx="4522139" cy="795034"/>
      </dsp:txXfrm>
    </dsp:sp>
    <dsp:sp modelId="{4BCC3E67-AB4E-4DBC-B51F-9FB144E00E77}">
      <dsp:nvSpPr>
        <dsp:cNvPr id="0" name=""/>
        <dsp:cNvSpPr/>
      </dsp:nvSpPr>
      <dsp:spPr>
        <a:xfrm>
          <a:off x="929101" y="1996100"/>
          <a:ext cx="5588580" cy="844504"/>
        </a:xfrm>
        <a:prstGeom prst="roundRect">
          <a:avLst>
            <a:gd name="adj" fmla="val 10000"/>
          </a:avLst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3. Festlegung strategischer Ziele nach SMART-Prinzip (spezifisch, messbar, attraktiv, realistisch, terminiert)</a:t>
          </a:r>
          <a:endParaRPr lang="de-DE" sz="1800" kern="1200" dirty="0"/>
        </a:p>
      </dsp:txBody>
      <dsp:txXfrm>
        <a:off x="953836" y="2020835"/>
        <a:ext cx="4529125" cy="795034"/>
      </dsp:txXfrm>
    </dsp:sp>
    <dsp:sp modelId="{E2782827-D11A-4C80-8773-0E4D94D33807}">
      <dsp:nvSpPr>
        <dsp:cNvPr id="0" name=""/>
        <dsp:cNvSpPr/>
      </dsp:nvSpPr>
      <dsp:spPr>
        <a:xfrm>
          <a:off x="1397145" y="2994150"/>
          <a:ext cx="5588580" cy="844504"/>
        </a:xfrm>
        <a:prstGeom prst="roundRect">
          <a:avLst>
            <a:gd name="adj" fmla="val 10000"/>
          </a:avLst>
        </a:prstGeom>
        <a:solidFill>
          <a:srgbClr val="00B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4. Herleitung Unternehmensstrategie: „Schlachtplan“ für Zielumsetzung</a:t>
          </a:r>
          <a:endParaRPr lang="de-DE" sz="1800" kern="1200" dirty="0"/>
        </a:p>
      </dsp:txBody>
      <dsp:txXfrm>
        <a:off x="1421880" y="3018885"/>
        <a:ext cx="4522139" cy="795034"/>
      </dsp:txXfrm>
    </dsp:sp>
    <dsp:sp modelId="{BECACB1F-5DDF-49E8-B347-D33FA0E7836A}">
      <dsp:nvSpPr>
        <dsp:cNvPr id="0" name=""/>
        <dsp:cNvSpPr/>
      </dsp:nvSpPr>
      <dsp:spPr>
        <a:xfrm>
          <a:off x="5039653" y="646813"/>
          <a:ext cx="548927" cy="54892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500" kern="1200"/>
        </a:p>
      </dsp:txBody>
      <dsp:txXfrm>
        <a:off x="5163162" y="646813"/>
        <a:ext cx="301909" cy="413068"/>
      </dsp:txXfrm>
    </dsp:sp>
    <dsp:sp modelId="{A226D134-A917-4156-95B5-5A41F9D4D85C}">
      <dsp:nvSpPr>
        <dsp:cNvPr id="0" name=""/>
        <dsp:cNvSpPr/>
      </dsp:nvSpPr>
      <dsp:spPr>
        <a:xfrm>
          <a:off x="5507696" y="1644863"/>
          <a:ext cx="548927" cy="54892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500" kern="1200"/>
        </a:p>
      </dsp:txBody>
      <dsp:txXfrm>
        <a:off x="5631205" y="1644863"/>
        <a:ext cx="301909" cy="413068"/>
      </dsp:txXfrm>
    </dsp:sp>
    <dsp:sp modelId="{EBCED2E1-FAE2-470C-A3C6-B64634633FB5}">
      <dsp:nvSpPr>
        <dsp:cNvPr id="0" name=""/>
        <dsp:cNvSpPr/>
      </dsp:nvSpPr>
      <dsp:spPr>
        <a:xfrm>
          <a:off x="5968754" y="2642913"/>
          <a:ext cx="548927" cy="54892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500" kern="1200"/>
        </a:p>
      </dsp:txBody>
      <dsp:txXfrm>
        <a:off x="6092263" y="2642913"/>
        <a:ext cx="301909" cy="41306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48EA8-1129-4F88-8062-4DE7685A0169}">
      <dsp:nvSpPr>
        <dsp:cNvPr id="0" name=""/>
        <dsp:cNvSpPr/>
      </dsp:nvSpPr>
      <dsp:spPr>
        <a:xfrm>
          <a:off x="0" y="0"/>
          <a:ext cx="5985691" cy="944371"/>
        </a:xfrm>
        <a:prstGeom prst="roundRect">
          <a:avLst>
            <a:gd name="adj" fmla="val 10000"/>
          </a:avLst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5. Festlegung kritischer Erfolgsfaktoren: Welche Faktoren in jeder Perspektive v.a. wichtig zur erfolgreichen Zielumsetzung?</a:t>
          </a:r>
          <a:endParaRPr lang="de-DE" sz="1800" kern="1200" dirty="0"/>
        </a:p>
      </dsp:txBody>
      <dsp:txXfrm>
        <a:off x="27660" y="27660"/>
        <a:ext cx="4886840" cy="889051"/>
      </dsp:txXfrm>
    </dsp:sp>
    <dsp:sp modelId="{CD158953-6CED-42E4-BD23-3E6129C45B3E}">
      <dsp:nvSpPr>
        <dsp:cNvPr id="0" name=""/>
        <dsp:cNvSpPr/>
      </dsp:nvSpPr>
      <dsp:spPr>
        <a:xfrm>
          <a:off x="501301" y="1116075"/>
          <a:ext cx="5985691" cy="944371"/>
        </a:xfrm>
        <a:prstGeom prst="roundRect">
          <a:avLst>
            <a:gd name="adj" fmla="val 10000"/>
          </a:avLst>
        </a:prstGeom>
        <a:solidFill>
          <a:srgbClr val="0070C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6. Festlegung geeigneter Kennzahlen (Key Performance </a:t>
          </a:r>
          <a:r>
            <a:rPr lang="de-DE" sz="1800" kern="1200" dirty="0" err="1" smtClean="0"/>
            <a:t>Indicators</a:t>
          </a:r>
          <a:r>
            <a:rPr lang="de-DE" sz="1800" kern="1200" dirty="0" smtClean="0"/>
            <a:t>): müssen jeweiligen Zielerreichungsgrad realistisch darstellen </a:t>
          </a:r>
          <a:endParaRPr lang="de-DE" sz="1800" kern="1200" dirty="0"/>
        </a:p>
      </dsp:txBody>
      <dsp:txXfrm>
        <a:off x="528961" y="1143735"/>
        <a:ext cx="4815227" cy="889051"/>
      </dsp:txXfrm>
    </dsp:sp>
    <dsp:sp modelId="{4BCC3E67-AB4E-4DBC-B51F-9FB144E00E77}">
      <dsp:nvSpPr>
        <dsp:cNvPr id="0" name=""/>
        <dsp:cNvSpPr/>
      </dsp:nvSpPr>
      <dsp:spPr>
        <a:xfrm>
          <a:off x="995121" y="2232151"/>
          <a:ext cx="5985691" cy="944371"/>
        </a:xfrm>
        <a:prstGeom prst="roundRect">
          <a:avLst>
            <a:gd name="adj" fmla="val 10000"/>
          </a:avLst>
        </a:prstGeom>
        <a:solidFill>
          <a:srgbClr val="00206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7. Ist-Analyse: Aktueller Unternehmensstatus?</a:t>
          </a:r>
        </a:p>
      </dsp:txBody>
      <dsp:txXfrm>
        <a:off x="1022781" y="2259811"/>
        <a:ext cx="4822710" cy="889051"/>
      </dsp:txXfrm>
    </dsp:sp>
    <dsp:sp modelId="{E2782827-D11A-4C80-8773-0E4D94D33807}">
      <dsp:nvSpPr>
        <dsp:cNvPr id="0" name=""/>
        <dsp:cNvSpPr/>
      </dsp:nvSpPr>
      <dsp:spPr>
        <a:xfrm>
          <a:off x="1496422" y="3348227"/>
          <a:ext cx="5985691" cy="944371"/>
        </a:xfrm>
        <a:prstGeom prst="roundRect">
          <a:avLst>
            <a:gd name="adj" fmla="val 10000"/>
          </a:avLst>
        </a:prstGeom>
        <a:solidFill>
          <a:srgbClr val="7030A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8. Festlegung Sollwerte: geben Umfang/Ziele für Umsetzung vor</a:t>
          </a:r>
          <a:endParaRPr lang="de-DE" sz="1800" kern="1200" dirty="0"/>
        </a:p>
      </dsp:txBody>
      <dsp:txXfrm>
        <a:off x="1524082" y="3375887"/>
        <a:ext cx="4815227" cy="889051"/>
      </dsp:txXfrm>
    </dsp:sp>
    <dsp:sp modelId="{BECACB1F-5DDF-49E8-B347-D33FA0E7836A}">
      <dsp:nvSpPr>
        <dsp:cNvPr id="0" name=""/>
        <dsp:cNvSpPr/>
      </dsp:nvSpPr>
      <dsp:spPr>
        <a:xfrm>
          <a:off x="5371849" y="723302"/>
          <a:ext cx="613841" cy="6138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800" kern="1200"/>
        </a:p>
      </dsp:txBody>
      <dsp:txXfrm>
        <a:off x="5509963" y="723302"/>
        <a:ext cx="337613" cy="461915"/>
      </dsp:txXfrm>
    </dsp:sp>
    <dsp:sp modelId="{A226D134-A917-4156-95B5-5A41F9D4D85C}">
      <dsp:nvSpPr>
        <dsp:cNvPr id="0" name=""/>
        <dsp:cNvSpPr/>
      </dsp:nvSpPr>
      <dsp:spPr>
        <a:xfrm>
          <a:off x="5873151" y="1839378"/>
          <a:ext cx="613841" cy="6138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800" kern="1200"/>
        </a:p>
      </dsp:txBody>
      <dsp:txXfrm>
        <a:off x="6011265" y="1839378"/>
        <a:ext cx="337613" cy="461915"/>
      </dsp:txXfrm>
    </dsp:sp>
    <dsp:sp modelId="{EBCED2E1-FAE2-470C-A3C6-B64634633FB5}">
      <dsp:nvSpPr>
        <dsp:cNvPr id="0" name=""/>
        <dsp:cNvSpPr/>
      </dsp:nvSpPr>
      <dsp:spPr>
        <a:xfrm>
          <a:off x="6366970" y="2955454"/>
          <a:ext cx="613841" cy="6138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800" kern="1200"/>
        </a:p>
      </dsp:txBody>
      <dsp:txXfrm>
        <a:off x="6505084" y="2955454"/>
        <a:ext cx="337613" cy="46191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E542A3-9CDD-47B4-8426-9B92EDE19589}">
      <dsp:nvSpPr>
        <dsp:cNvPr id="0" name=""/>
        <dsp:cNvSpPr/>
      </dsp:nvSpPr>
      <dsp:spPr>
        <a:xfrm>
          <a:off x="0" y="0"/>
          <a:ext cx="6359796" cy="1287779"/>
        </a:xfrm>
        <a:prstGeom prst="roundRect">
          <a:avLst>
            <a:gd name="adj" fmla="val 10000"/>
          </a:avLst>
        </a:prstGeom>
        <a:solidFill>
          <a:srgbClr val="C0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9. Festlegung operativer Maßnahmen: erste Soll-Ist-Analyse + Maßnahmenableitung </a:t>
          </a:r>
          <a:endParaRPr lang="de-DE" sz="1800" kern="1200" dirty="0"/>
        </a:p>
      </dsp:txBody>
      <dsp:txXfrm>
        <a:off x="37718" y="37718"/>
        <a:ext cx="4970181" cy="1212343"/>
      </dsp:txXfrm>
    </dsp:sp>
    <dsp:sp modelId="{838CE97E-DB1B-4696-B4C0-F2C4FF866F8E}">
      <dsp:nvSpPr>
        <dsp:cNvPr id="0" name=""/>
        <dsp:cNvSpPr/>
      </dsp:nvSpPr>
      <dsp:spPr>
        <a:xfrm>
          <a:off x="561158" y="1502409"/>
          <a:ext cx="6359796" cy="1287779"/>
        </a:xfrm>
        <a:prstGeom prst="roundRect">
          <a:avLst>
            <a:gd name="adj" fmla="val 10000"/>
          </a:avLst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10. Durchführung Soll-Ist-Analyse: Nachfolgende Soll-Ist-Analysen zeigen jeweiligen Zielerreichungsgrade an</a:t>
          </a:r>
          <a:endParaRPr lang="de-DE" sz="1800" kern="1200" dirty="0"/>
        </a:p>
      </dsp:txBody>
      <dsp:txXfrm>
        <a:off x="598876" y="1540127"/>
        <a:ext cx="4886145" cy="1212343"/>
      </dsp:txXfrm>
    </dsp:sp>
    <dsp:sp modelId="{87060097-A2F4-485A-A39B-3E7B65907D12}">
      <dsp:nvSpPr>
        <dsp:cNvPr id="0" name=""/>
        <dsp:cNvSpPr/>
      </dsp:nvSpPr>
      <dsp:spPr>
        <a:xfrm>
          <a:off x="1122317" y="3004819"/>
          <a:ext cx="6359796" cy="1287779"/>
        </a:xfrm>
        <a:prstGeom prst="roundRect">
          <a:avLst>
            <a:gd name="adj" fmla="val 10000"/>
          </a:avLst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11. Festlegung weiterer oder anderer Maßnahmen, soweit die bisherigen Maßnahmen nur mäßig wirksam sind</a:t>
          </a:r>
          <a:endParaRPr lang="de-DE" sz="1800" kern="1200" dirty="0"/>
        </a:p>
      </dsp:txBody>
      <dsp:txXfrm>
        <a:off x="1160035" y="3042537"/>
        <a:ext cx="4886145" cy="1212343"/>
      </dsp:txXfrm>
    </dsp:sp>
    <dsp:sp modelId="{C5CDF4E5-16F2-420C-ABB5-C9E559DA861A}">
      <dsp:nvSpPr>
        <dsp:cNvPr id="0" name=""/>
        <dsp:cNvSpPr/>
      </dsp:nvSpPr>
      <dsp:spPr>
        <a:xfrm>
          <a:off x="5522740" y="976566"/>
          <a:ext cx="837056" cy="83705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5711078" y="976566"/>
        <a:ext cx="460380" cy="629885"/>
      </dsp:txXfrm>
    </dsp:sp>
    <dsp:sp modelId="{7B76D798-BDC7-442E-8FCC-1A775B56A7F8}">
      <dsp:nvSpPr>
        <dsp:cNvPr id="0" name=""/>
        <dsp:cNvSpPr/>
      </dsp:nvSpPr>
      <dsp:spPr>
        <a:xfrm>
          <a:off x="6083898" y="2470390"/>
          <a:ext cx="837056" cy="83705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6272236" y="2470390"/>
        <a:ext cx="460380" cy="62988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50FC5-10D0-4CBC-98E4-B8D97DF1F85A}">
      <dsp:nvSpPr>
        <dsp:cNvPr id="0" name=""/>
        <dsp:cNvSpPr/>
      </dsp:nvSpPr>
      <dsp:spPr>
        <a:xfrm>
          <a:off x="0" y="509674"/>
          <a:ext cx="6949439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4E4E181-A229-42B3-B492-A006DE6679DB}">
      <dsp:nvSpPr>
        <dsp:cNvPr id="0" name=""/>
        <dsp:cNvSpPr/>
      </dsp:nvSpPr>
      <dsp:spPr>
        <a:xfrm>
          <a:off x="347471" y="7834"/>
          <a:ext cx="4864607" cy="1003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smtClean="0"/>
            <a:t>Demografische Entwicklung</a:t>
          </a:r>
          <a:endParaRPr lang="de-DE" sz="1800" kern="1200" dirty="0"/>
        </a:p>
      </dsp:txBody>
      <dsp:txXfrm>
        <a:off x="396467" y="56830"/>
        <a:ext cx="4766615" cy="905688"/>
      </dsp:txXfrm>
    </dsp:sp>
    <dsp:sp modelId="{ABA21B7D-70FF-4FD3-B797-CF1B76F1D459}">
      <dsp:nvSpPr>
        <dsp:cNvPr id="0" name=""/>
        <dsp:cNvSpPr/>
      </dsp:nvSpPr>
      <dsp:spPr>
        <a:xfrm>
          <a:off x="0" y="2051914"/>
          <a:ext cx="6949439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A1349ED-0B82-4A8C-B064-9A4EF3410F6F}">
      <dsp:nvSpPr>
        <dsp:cNvPr id="0" name=""/>
        <dsp:cNvSpPr/>
      </dsp:nvSpPr>
      <dsp:spPr>
        <a:xfrm>
          <a:off x="347471" y="1550074"/>
          <a:ext cx="4864607" cy="1003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smtClean="0"/>
            <a:t>Medizinisch-technischer Fortschritt</a:t>
          </a:r>
          <a:endParaRPr lang="de-DE" sz="1800" kern="1200" dirty="0"/>
        </a:p>
      </dsp:txBody>
      <dsp:txXfrm>
        <a:off x="396467" y="1599070"/>
        <a:ext cx="4766615" cy="905688"/>
      </dsp:txXfrm>
    </dsp:sp>
    <dsp:sp modelId="{830B3487-D764-4EE8-AA9F-798B22EAAB03}">
      <dsp:nvSpPr>
        <dsp:cNvPr id="0" name=""/>
        <dsp:cNvSpPr/>
      </dsp:nvSpPr>
      <dsp:spPr>
        <a:xfrm>
          <a:off x="0" y="3594154"/>
          <a:ext cx="6949439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BD4A9F5-9972-4228-ADA8-7C149751DC71}">
      <dsp:nvSpPr>
        <dsp:cNvPr id="0" name=""/>
        <dsp:cNvSpPr/>
      </dsp:nvSpPr>
      <dsp:spPr>
        <a:xfrm>
          <a:off x="347471" y="3092313"/>
          <a:ext cx="4864607" cy="1003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3871" tIns="0" rIns="183871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b="1" kern="1200" dirty="0" smtClean="0"/>
            <a:t>Wettbewerb in deutscher Krankenhaus-Landschaft </a:t>
          </a:r>
          <a:endParaRPr lang="de-DE" sz="1800" kern="1200" dirty="0"/>
        </a:p>
      </dsp:txBody>
      <dsp:txXfrm>
        <a:off x="396467" y="3141309"/>
        <a:ext cx="4766615" cy="905688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8015B-5DF7-48A4-AA72-D35BAD0BFB85}">
      <dsp:nvSpPr>
        <dsp:cNvPr id="0" name=""/>
        <dsp:cNvSpPr/>
      </dsp:nvSpPr>
      <dsp:spPr>
        <a:xfrm>
          <a:off x="0" y="540566"/>
          <a:ext cx="6650446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1D75E15-1983-4304-9AA1-D9A35D71479E}">
      <dsp:nvSpPr>
        <dsp:cNvPr id="0" name=""/>
        <dsp:cNvSpPr/>
      </dsp:nvSpPr>
      <dsp:spPr>
        <a:xfrm>
          <a:off x="332522" y="38726"/>
          <a:ext cx="4655312" cy="1003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960" tIns="0" rIns="17596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u="none" kern="1200" dirty="0" smtClean="0"/>
            <a:t>Umweltanalysen</a:t>
          </a:r>
          <a:endParaRPr lang="de-DE" sz="2000" u="none" kern="1200" dirty="0"/>
        </a:p>
      </dsp:txBody>
      <dsp:txXfrm>
        <a:off x="381518" y="87722"/>
        <a:ext cx="4557320" cy="905688"/>
      </dsp:txXfrm>
    </dsp:sp>
    <dsp:sp modelId="{417E8F20-6600-4F1B-A060-738688644493}">
      <dsp:nvSpPr>
        <dsp:cNvPr id="0" name=""/>
        <dsp:cNvSpPr/>
      </dsp:nvSpPr>
      <dsp:spPr>
        <a:xfrm>
          <a:off x="0" y="2082806"/>
          <a:ext cx="6650446" cy="856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4780AB7-DC0B-4DCF-9CAF-24413CF8D4D0}">
      <dsp:nvSpPr>
        <dsp:cNvPr id="0" name=""/>
        <dsp:cNvSpPr/>
      </dsp:nvSpPr>
      <dsp:spPr>
        <a:xfrm>
          <a:off x="332522" y="1580966"/>
          <a:ext cx="4655312" cy="1003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960" tIns="0" rIns="17596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u="none" kern="1200" dirty="0" smtClean="0"/>
            <a:t>Unternehmensanalysen</a:t>
          </a:r>
          <a:endParaRPr lang="de-DE" sz="2000" u="none" kern="1200" dirty="0"/>
        </a:p>
      </dsp:txBody>
      <dsp:txXfrm>
        <a:off x="381518" y="1629962"/>
        <a:ext cx="4557320" cy="9056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9142EC-FAA2-47F7-B6B9-A1D60B833A16}">
      <dsp:nvSpPr>
        <dsp:cNvPr id="0" name=""/>
        <dsp:cNvSpPr/>
      </dsp:nvSpPr>
      <dsp:spPr>
        <a:xfrm>
          <a:off x="0" y="0"/>
          <a:ext cx="6401630" cy="1276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Normatives Management</a:t>
          </a:r>
          <a:endParaRPr lang="de-DE" sz="20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800" kern="1200" dirty="0" smtClean="0"/>
            <a:t>Krankenhausverfassung</a:t>
          </a:r>
          <a:endParaRPr lang="de-DE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800" kern="1200" dirty="0" smtClean="0"/>
            <a:t>Vision, Mission, Ziele</a:t>
          </a:r>
          <a:endParaRPr lang="de-DE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800" kern="1200" dirty="0" smtClean="0"/>
            <a:t>Krankenhauskultur</a:t>
          </a:r>
          <a:endParaRPr lang="de-DE" sz="1800" kern="1200" dirty="0"/>
        </a:p>
      </dsp:txBody>
      <dsp:txXfrm>
        <a:off x="37397" y="37397"/>
        <a:ext cx="5023826" cy="1202040"/>
      </dsp:txXfrm>
    </dsp:sp>
    <dsp:sp modelId="{F0A70296-9D8D-40FB-9C3E-50BF8A03C633}">
      <dsp:nvSpPr>
        <dsp:cNvPr id="0" name=""/>
        <dsp:cNvSpPr/>
      </dsp:nvSpPr>
      <dsp:spPr>
        <a:xfrm>
          <a:off x="564849" y="1489640"/>
          <a:ext cx="6401630" cy="1276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Strategisches </a:t>
          </a:r>
          <a:r>
            <a:rPr lang="de-DE" sz="2000" b="1" kern="1200" dirty="0" err="1" smtClean="0"/>
            <a:t>Mangement</a:t>
          </a:r>
          <a:endParaRPr lang="de-DE" sz="2000" b="1" kern="1200" dirty="0" smtClean="0"/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ym typeface="Wingdings" panose="05000000000000000000" pitchFamily="2" charset="2"/>
            </a:rPr>
            <a:t> </a:t>
          </a:r>
          <a:r>
            <a:rPr lang="de-DE" sz="1800" kern="1200" dirty="0" smtClean="0"/>
            <a:t>Strategien, Strukturen, Systeme</a:t>
          </a:r>
        </a:p>
      </dsp:txBody>
      <dsp:txXfrm>
        <a:off x="602246" y="1527037"/>
        <a:ext cx="4932044" cy="1202040"/>
      </dsp:txXfrm>
    </dsp:sp>
    <dsp:sp modelId="{E376C904-CCED-4888-88E1-B85E054E0C21}">
      <dsp:nvSpPr>
        <dsp:cNvPr id="0" name=""/>
        <dsp:cNvSpPr/>
      </dsp:nvSpPr>
      <dsp:spPr>
        <a:xfrm>
          <a:off x="1129699" y="2979280"/>
          <a:ext cx="6401630" cy="1276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b="1" kern="1200" dirty="0" smtClean="0"/>
            <a:t>Operatives Management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>
              <a:sym typeface="Wingdings" panose="05000000000000000000" pitchFamily="2" charset="2"/>
            </a:rPr>
            <a:t> Umsetzung von </a:t>
          </a:r>
          <a:r>
            <a:rPr lang="de-DE" sz="1800" kern="1200" dirty="0" smtClean="0"/>
            <a:t>Zielen und Maßnahmen</a:t>
          </a:r>
        </a:p>
      </dsp:txBody>
      <dsp:txXfrm>
        <a:off x="1167096" y="3016677"/>
        <a:ext cx="4932044" cy="1202040"/>
      </dsp:txXfrm>
    </dsp:sp>
    <dsp:sp modelId="{53BAEC65-0037-45EA-A7B2-1E3B7508CD1F}">
      <dsp:nvSpPr>
        <dsp:cNvPr id="0" name=""/>
        <dsp:cNvSpPr/>
      </dsp:nvSpPr>
      <dsp:spPr>
        <a:xfrm>
          <a:off x="5571688" y="968266"/>
          <a:ext cx="829942" cy="82994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5758425" y="968266"/>
        <a:ext cx="456468" cy="624531"/>
      </dsp:txXfrm>
    </dsp:sp>
    <dsp:sp modelId="{25AA0CE9-DEDE-42E1-AC20-816D4044E783}">
      <dsp:nvSpPr>
        <dsp:cNvPr id="0" name=""/>
        <dsp:cNvSpPr/>
      </dsp:nvSpPr>
      <dsp:spPr>
        <a:xfrm>
          <a:off x="6136537" y="2449394"/>
          <a:ext cx="829942" cy="82994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3600" kern="1200"/>
        </a:p>
      </dsp:txBody>
      <dsp:txXfrm>
        <a:off x="6323274" y="2449394"/>
        <a:ext cx="456468" cy="6245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B8843A-E3E5-4F37-A7A7-E721026CC61E}">
      <dsp:nvSpPr>
        <dsp:cNvPr id="0" name=""/>
        <dsp:cNvSpPr/>
      </dsp:nvSpPr>
      <dsp:spPr>
        <a:xfrm>
          <a:off x="-3758769" y="-577379"/>
          <a:ext cx="4480223" cy="4480223"/>
        </a:xfrm>
        <a:prstGeom prst="blockArc">
          <a:avLst>
            <a:gd name="adj1" fmla="val 18900000"/>
            <a:gd name="adj2" fmla="val 2700000"/>
            <a:gd name="adj3" fmla="val 482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520E88-8990-4E5A-BE18-73F23DD5FFBD}">
      <dsp:nvSpPr>
        <dsp:cNvPr id="0" name=""/>
        <dsp:cNvSpPr/>
      </dsp:nvSpPr>
      <dsp:spPr>
        <a:xfrm>
          <a:off x="378146" y="255661"/>
          <a:ext cx="5627885" cy="511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074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smtClean="0"/>
            <a:t>Langfristige Gültigkeit</a:t>
          </a:r>
          <a:endParaRPr lang="de-DE" sz="1500" kern="1200" dirty="0"/>
        </a:p>
      </dsp:txBody>
      <dsp:txXfrm>
        <a:off x="378146" y="255661"/>
        <a:ext cx="5627885" cy="511589"/>
      </dsp:txXfrm>
    </dsp:sp>
    <dsp:sp modelId="{61120398-83E0-438D-8A65-BA794C22C4A9}">
      <dsp:nvSpPr>
        <dsp:cNvPr id="0" name=""/>
        <dsp:cNvSpPr/>
      </dsp:nvSpPr>
      <dsp:spPr>
        <a:xfrm>
          <a:off x="58403" y="191712"/>
          <a:ext cx="639486" cy="63948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5ADD7BB-3E27-4618-9E71-8DB02D84AEA1}">
      <dsp:nvSpPr>
        <dsp:cNvPr id="0" name=""/>
        <dsp:cNvSpPr/>
      </dsp:nvSpPr>
      <dsp:spPr>
        <a:xfrm>
          <a:off x="671452" y="1023178"/>
          <a:ext cx="5334579" cy="511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074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smtClean="0"/>
            <a:t>Ziel: Sicherung des langfristigen Erfolges</a:t>
          </a:r>
          <a:endParaRPr lang="de-DE" sz="1500" kern="1200" dirty="0"/>
        </a:p>
      </dsp:txBody>
      <dsp:txXfrm>
        <a:off x="671452" y="1023178"/>
        <a:ext cx="5334579" cy="511589"/>
      </dsp:txXfrm>
    </dsp:sp>
    <dsp:sp modelId="{E4C5A1FF-915C-41DF-9F4E-C1D10739C7B9}">
      <dsp:nvSpPr>
        <dsp:cNvPr id="0" name=""/>
        <dsp:cNvSpPr/>
      </dsp:nvSpPr>
      <dsp:spPr>
        <a:xfrm>
          <a:off x="351709" y="959230"/>
          <a:ext cx="639486" cy="63948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23C35F7-DF0A-4B1D-A37B-2AAE26C06D49}">
      <dsp:nvSpPr>
        <dsp:cNvPr id="0" name=""/>
        <dsp:cNvSpPr/>
      </dsp:nvSpPr>
      <dsp:spPr>
        <a:xfrm>
          <a:off x="671452" y="1790695"/>
          <a:ext cx="5334579" cy="511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074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smtClean="0"/>
            <a:t>Analyse von Chancen und Risiken im Markt </a:t>
          </a:r>
          <a:r>
            <a:rPr lang="de-DE" sz="1500" kern="1200" smtClean="0">
              <a:sym typeface="Wingdings" panose="05000000000000000000" pitchFamily="2" charset="2"/>
            </a:rPr>
            <a:t></a:t>
          </a:r>
          <a:r>
            <a:rPr lang="de-DE" sz="1500" kern="1200" smtClean="0"/>
            <a:t> Erarbeitung Handlungsalternativen</a:t>
          </a:r>
          <a:endParaRPr lang="de-DE" sz="1500" kern="1200" dirty="0"/>
        </a:p>
      </dsp:txBody>
      <dsp:txXfrm>
        <a:off x="671452" y="1790695"/>
        <a:ext cx="5334579" cy="511589"/>
      </dsp:txXfrm>
    </dsp:sp>
    <dsp:sp modelId="{2250302B-519D-4EDD-8B2E-1ADE6578D5FE}">
      <dsp:nvSpPr>
        <dsp:cNvPr id="0" name=""/>
        <dsp:cNvSpPr/>
      </dsp:nvSpPr>
      <dsp:spPr>
        <a:xfrm>
          <a:off x="351709" y="1726747"/>
          <a:ext cx="639486" cy="63948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D606B9-CB64-4EE2-B297-F81C2B982D6F}">
      <dsp:nvSpPr>
        <dsp:cNvPr id="0" name=""/>
        <dsp:cNvSpPr/>
      </dsp:nvSpPr>
      <dsp:spPr>
        <a:xfrm>
          <a:off x="378146" y="2558212"/>
          <a:ext cx="5627885" cy="51158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6074" tIns="38100" rIns="38100" bIns="3810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smtClean="0"/>
            <a:t>Übergreifende Perspektive </a:t>
          </a:r>
          <a:endParaRPr lang="de-DE" sz="1500" kern="1200" dirty="0"/>
        </a:p>
      </dsp:txBody>
      <dsp:txXfrm>
        <a:off x="378146" y="2558212"/>
        <a:ext cx="5627885" cy="511589"/>
      </dsp:txXfrm>
    </dsp:sp>
    <dsp:sp modelId="{AD2BB6D5-614A-4C45-9A0D-D30DD0BE8996}">
      <dsp:nvSpPr>
        <dsp:cNvPr id="0" name=""/>
        <dsp:cNvSpPr/>
      </dsp:nvSpPr>
      <dsp:spPr>
        <a:xfrm>
          <a:off x="58403" y="2494264"/>
          <a:ext cx="639486" cy="63948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40A51B-D142-4196-8CEC-2E231265D0B3}">
      <dsp:nvSpPr>
        <dsp:cNvPr id="0" name=""/>
        <dsp:cNvSpPr/>
      </dsp:nvSpPr>
      <dsp:spPr>
        <a:xfrm rot="5400000">
          <a:off x="5209009" y="-1939506"/>
          <a:ext cx="1308100" cy="5518173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Reduktion der Komplexität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erhöhte Motivation zur Steigerung der Wirtschaftlichkeit auf allen Ebenen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Höhere Flexibilität/Reaktionsfähigkeit am Markt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Steigerung der Innovationsfähigkeit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Folge: Einzelbetrachtung der Organisationseinheiten </a:t>
          </a:r>
          <a:r>
            <a:rPr lang="de-DE" sz="1200" kern="12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sym typeface="Wingdings" panose="05000000000000000000" pitchFamily="2" charset="2"/>
            </a:rPr>
            <a:t></a:t>
          </a: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bessere </a:t>
          </a:r>
          <a:r>
            <a:rPr lang="de-DE" sz="1200" b="1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Prozess- </a:t>
          </a: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und </a:t>
          </a:r>
          <a:r>
            <a:rPr lang="de-DE" sz="1200" b="1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Ergebnisoptimierung</a:t>
          </a:r>
          <a:r>
            <a:rPr lang="de-DE" sz="1200" kern="1200" dirty="0" smtClean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rPr>
            <a:t> (pos. Für gesamte Unternehmen) </a:t>
          </a:r>
          <a:endParaRPr lang="de-DE" sz="1200" kern="1200" dirty="0"/>
        </a:p>
      </dsp:txBody>
      <dsp:txXfrm rot="-5400000">
        <a:off x="3103973" y="229386"/>
        <a:ext cx="5454317" cy="1180388"/>
      </dsp:txXfrm>
    </dsp:sp>
    <dsp:sp modelId="{692274D0-C443-496A-98DF-3FF642EDB659}">
      <dsp:nvSpPr>
        <dsp:cNvPr id="0" name=""/>
        <dsp:cNvSpPr/>
      </dsp:nvSpPr>
      <dsp:spPr>
        <a:xfrm>
          <a:off x="0" y="2017"/>
          <a:ext cx="3103972" cy="163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Ziele</a:t>
          </a:r>
          <a:endParaRPr lang="de-DE" sz="2400" kern="1200" dirty="0"/>
        </a:p>
      </dsp:txBody>
      <dsp:txXfrm>
        <a:off x="79820" y="81837"/>
        <a:ext cx="2944332" cy="1475485"/>
      </dsp:txXfrm>
    </dsp:sp>
    <dsp:sp modelId="{72D5D147-228E-48C5-ACB6-6CAD1EE8A554}">
      <dsp:nvSpPr>
        <dsp:cNvPr id="0" name=""/>
        <dsp:cNvSpPr/>
      </dsp:nvSpPr>
      <dsp:spPr>
        <a:xfrm rot="5400000">
          <a:off x="4869299" y="-49459"/>
          <a:ext cx="1976068" cy="5512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Ergebnisverantwortung </a:t>
          </a:r>
          <a:r>
            <a:rPr lang="de-DE" sz="1200" b="0" i="0" u="none" kern="1200" dirty="0" smtClean="0">
              <a:sym typeface="Wingdings" panose="05000000000000000000" pitchFamily="2" charset="2"/>
            </a:rPr>
            <a:t></a:t>
          </a:r>
          <a:r>
            <a:rPr lang="de-DE" sz="1200" b="0" i="0" u="none" kern="1200" dirty="0" smtClean="0"/>
            <a:t> Kostenbewusstsein einzelner Bereiche</a:t>
          </a:r>
          <a:endParaRPr lang="de-DE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Senkung Nachfrage nach Leistungen durch verursachungsgerechte Kostenzurechnung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Innovationsdruck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einfache Implementierung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Erhöhung Prozess-Know-hows durch Konzentration auf einen/wenige Prozesse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Erfolgsbeteiligung der Mitarbeiter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eigene Strategien und Ziele für jedes Profit Center </a:t>
          </a:r>
          <a:endParaRPr lang="de-DE" sz="1200" b="0" i="0" u="none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raschere Entscheidungen</a:t>
          </a:r>
          <a:endParaRPr lang="de-DE" sz="1200" b="0" i="0" u="none" kern="1200" dirty="0"/>
        </a:p>
      </dsp:txBody>
      <dsp:txXfrm rot="-5400000">
        <a:off x="3100941" y="1815363"/>
        <a:ext cx="5416320" cy="1783140"/>
      </dsp:txXfrm>
    </dsp:sp>
    <dsp:sp modelId="{ECB3F9C1-8638-497F-85C2-471D9B38F16F}">
      <dsp:nvSpPr>
        <dsp:cNvPr id="0" name=""/>
        <dsp:cNvSpPr/>
      </dsp:nvSpPr>
      <dsp:spPr>
        <a:xfrm>
          <a:off x="0" y="1889370"/>
          <a:ext cx="3100941" cy="163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Vorteile</a:t>
          </a:r>
          <a:endParaRPr lang="de-DE" sz="2400" kern="1200" dirty="0"/>
        </a:p>
      </dsp:txBody>
      <dsp:txXfrm>
        <a:off x="79820" y="1969190"/>
        <a:ext cx="2941301" cy="1475485"/>
      </dsp:txXfrm>
    </dsp:sp>
    <dsp:sp modelId="{4197D11C-4B8D-4A11-8CB7-2E46FE853BAF}">
      <dsp:nvSpPr>
        <dsp:cNvPr id="0" name=""/>
        <dsp:cNvSpPr/>
      </dsp:nvSpPr>
      <dsp:spPr>
        <a:xfrm rot="5400000">
          <a:off x="5037370" y="1840294"/>
          <a:ext cx="1639925" cy="5512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Konflikte zwischen Ergebnisverantwortung und Entscheidungskompetenz</a:t>
          </a:r>
          <a:endParaRPr lang="de-DE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keine Änderung in Mitarbeiterstruktur</a:t>
          </a:r>
          <a:endParaRPr lang="de-DE" sz="1200" kern="1200" dirty="0"/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Zusatzqualifikation der Mitarbeiter nötig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problematische Gemeinkostenbelastung des Bereichs,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keine Möglichkeit, durch Marktaufträge eigene Kapazitäten auszulasten 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Schaffung von Doppelarbeit durch Dezentralisierung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mögliche Zielkonflikte zwischen einzelnen Profit-Centern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b="0" i="0" u="none" kern="1200" dirty="0" smtClean="0"/>
            <a:t>Veränderungsprozesse dauern meist mehrere Jahre</a:t>
          </a:r>
          <a:endParaRPr lang="de-DE" sz="1200" kern="1200" dirty="0"/>
        </a:p>
      </dsp:txBody>
      <dsp:txXfrm rot="-5400000">
        <a:off x="3100941" y="3856779"/>
        <a:ext cx="5432729" cy="1479815"/>
      </dsp:txXfrm>
    </dsp:sp>
    <dsp:sp modelId="{256054D5-036B-4319-97AB-89B15FF02A62}">
      <dsp:nvSpPr>
        <dsp:cNvPr id="0" name=""/>
        <dsp:cNvSpPr/>
      </dsp:nvSpPr>
      <dsp:spPr>
        <a:xfrm>
          <a:off x="0" y="3779123"/>
          <a:ext cx="3100941" cy="163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Nachteile</a:t>
          </a:r>
          <a:endParaRPr lang="de-DE" sz="2400" kern="1200" dirty="0"/>
        </a:p>
      </dsp:txBody>
      <dsp:txXfrm>
        <a:off x="79820" y="3858943"/>
        <a:ext cx="2941301" cy="14754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BA81F4-9D5E-4B6D-AABC-8B29563D3734}">
      <dsp:nvSpPr>
        <dsp:cNvPr id="0" name=""/>
        <dsp:cNvSpPr/>
      </dsp:nvSpPr>
      <dsp:spPr>
        <a:xfrm>
          <a:off x="2719480" y="-105648"/>
          <a:ext cx="4685641" cy="1140746"/>
        </a:xfrm>
        <a:prstGeom prst="roundRect">
          <a:avLst>
            <a:gd name="adj" fmla="val 10000"/>
          </a:avLst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Finanzen</a:t>
          </a:r>
          <a:endParaRPr lang="de-DE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finanzielle Ziele des Unternehmens? 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Kennzahlenwerte stellen Ergebnis und Grundlage der unternehmerischen Tätigkeit dar</a:t>
          </a:r>
          <a:endParaRPr lang="de-DE" sz="1200" kern="1200" dirty="0"/>
        </a:p>
      </dsp:txBody>
      <dsp:txXfrm>
        <a:off x="2752891" y="-72237"/>
        <a:ext cx="4618819" cy="1073924"/>
      </dsp:txXfrm>
    </dsp:sp>
    <dsp:sp modelId="{94C42F7A-58E0-47D7-8CEE-E6600A065D8B}">
      <dsp:nvSpPr>
        <dsp:cNvPr id="0" name=""/>
        <dsp:cNvSpPr/>
      </dsp:nvSpPr>
      <dsp:spPr>
        <a:xfrm rot="2708952">
          <a:off x="5589851" y="1166130"/>
          <a:ext cx="673188" cy="33450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>
        <a:off x="5690201" y="1233030"/>
        <a:ext cx="472488" cy="200701"/>
      </dsp:txXfrm>
    </dsp:sp>
    <dsp:sp modelId="{BF4A788A-7E09-4A32-B864-833695C246F5}">
      <dsp:nvSpPr>
        <dsp:cNvPr id="0" name=""/>
        <dsp:cNvSpPr/>
      </dsp:nvSpPr>
      <dsp:spPr>
        <a:xfrm>
          <a:off x="5010698" y="1631665"/>
          <a:ext cx="3674586" cy="1256149"/>
        </a:xfrm>
        <a:prstGeom prst="roundRect">
          <a:avLst>
            <a:gd name="adj" fmla="val 10000"/>
          </a:avLst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Kunden</a:t>
          </a:r>
          <a:endParaRPr lang="de-DE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Wie muss Unternehmen am Markt auftreten? </a:t>
          </a:r>
          <a:endParaRPr lang="de-DE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Welche Kunden mit welchen Anforderungen müssen bedient werden, um finanziellen Ziele zu erreichen?</a:t>
          </a:r>
          <a:endParaRPr lang="de-DE" sz="1200" kern="1200" dirty="0"/>
        </a:p>
      </dsp:txBody>
      <dsp:txXfrm>
        <a:off x="5047489" y="1668456"/>
        <a:ext cx="3601004" cy="1182567"/>
      </dsp:txXfrm>
    </dsp:sp>
    <dsp:sp modelId="{4B45F6E3-4F52-44EF-9B8F-F5585555100F}">
      <dsp:nvSpPr>
        <dsp:cNvPr id="0" name=""/>
        <dsp:cNvSpPr/>
      </dsp:nvSpPr>
      <dsp:spPr>
        <a:xfrm rot="8116087">
          <a:off x="5576635" y="3018542"/>
          <a:ext cx="673188" cy="33450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 rot="10800000">
        <a:off x="5676985" y="3085442"/>
        <a:ext cx="472488" cy="200701"/>
      </dsp:txXfrm>
    </dsp:sp>
    <dsp:sp modelId="{7E20EAB2-C663-437B-982A-27E49B975AA2}">
      <dsp:nvSpPr>
        <dsp:cNvPr id="0" name=""/>
        <dsp:cNvSpPr/>
      </dsp:nvSpPr>
      <dsp:spPr>
        <a:xfrm>
          <a:off x="3398280" y="3483773"/>
          <a:ext cx="3223525" cy="1193587"/>
        </a:xfrm>
        <a:prstGeom prst="roundRect">
          <a:avLst>
            <a:gd name="adj" fmla="val 10000"/>
          </a:avLst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Prozesse</a:t>
          </a:r>
          <a:endParaRPr lang="de-DE" sz="2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Bedeutende (Kern-)Prozesse? </a:t>
          </a:r>
          <a:endParaRPr lang="de-DE" sz="1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700" kern="1200" dirty="0"/>
        </a:p>
      </dsp:txBody>
      <dsp:txXfrm>
        <a:off x="3433239" y="3518732"/>
        <a:ext cx="3153607" cy="1123669"/>
      </dsp:txXfrm>
    </dsp:sp>
    <dsp:sp modelId="{A115504E-147D-4461-AAFE-35749C6363FC}">
      <dsp:nvSpPr>
        <dsp:cNvPr id="0" name=""/>
        <dsp:cNvSpPr/>
      </dsp:nvSpPr>
      <dsp:spPr>
        <a:xfrm rot="13500000">
          <a:off x="3756435" y="2996302"/>
          <a:ext cx="673188" cy="33450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 rot="10800000">
        <a:off x="3856785" y="3063202"/>
        <a:ext cx="472488" cy="200701"/>
      </dsp:txXfrm>
    </dsp:sp>
    <dsp:sp modelId="{B32FA9EE-D048-4CE5-80B1-3CA8B7999AEC}">
      <dsp:nvSpPr>
        <dsp:cNvPr id="0" name=""/>
        <dsp:cNvSpPr/>
      </dsp:nvSpPr>
      <dsp:spPr>
        <a:xfrm>
          <a:off x="1352216" y="1641908"/>
          <a:ext cx="3639760" cy="1201424"/>
        </a:xfrm>
        <a:prstGeom prst="roundRect">
          <a:avLst>
            <a:gd name="adj" fmla="val 10000"/>
          </a:avLst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Mitarbeiter/Potenziale</a:t>
          </a:r>
          <a:endParaRPr lang="de-DE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200" kern="1200" dirty="0" smtClean="0"/>
            <a:t>Welche Mitarbeiterqualifikationen und Fähigkeiten sind von Bedeutung, um die Kernprozesse zu beherrschen?</a:t>
          </a:r>
          <a:endParaRPr lang="de-DE" sz="1200" kern="1200" dirty="0"/>
        </a:p>
      </dsp:txBody>
      <dsp:txXfrm>
        <a:off x="1387405" y="1677097"/>
        <a:ext cx="3569382" cy="1131046"/>
      </dsp:txXfrm>
    </dsp:sp>
    <dsp:sp modelId="{25EC0617-A592-4B2F-9730-F517178CC045}">
      <dsp:nvSpPr>
        <dsp:cNvPr id="0" name=""/>
        <dsp:cNvSpPr/>
      </dsp:nvSpPr>
      <dsp:spPr>
        <a:xfrm rot="19005222">
          <a:off x="3796732" y="1171252"/>
          <a:ext cx="673188" cy="33450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>
        <a:off x="3897082" y="1238152"/>
        <a:ext cx="472488" cy="20070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.xml"/><Relationship Id="rId3" Type="http://schemas.openxmlformats.org/officeDocument/2006/relationships/diagramLayout" Target="../diagrams/layout9.xml"/><Relationship Id="rId7" Type="http://schemas.openxmlformats.org/officeDocument/2006/relationships/diagramData" Target="../diagrams/data10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11" Type="http://schemas.microsoft.com/office/2007/relationships/diagramDrawing" Target="../diagrams/drawing10.xml"/><Relationship Id="rId5" Type="http://schemas.openxmlformats.org/officeDocument/2006/relationships/diagramColors" Target="../diagrams/colors9.xml"/><Relationship Id="rId10" Type="http://schemas.openxmlformats.org/officeDocument/2006/relationships/diagramColors" Target="../diagrams/colors10.xml"/><Relationship Id="rId4" Type="http://schemas.openxmlformats.org/officeDocument/2006/relationships/diagramQuickStyle" Target="../diagrams/quickStyle9.xml"/><Relationship Id="rId9" Type="http://schemas.openxmlformats.org/officeDocument/2006/relationships/diagramQuickStyle" Target="../diagrams/quickStyle1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.xml"/><Relationship Id="rId3" Type="http://schemas.openxmlformats.org/officeDocument/2006/relationships/diagramLayout" Target="../diagrams/layout11.xml"/><Relationship Id="rId7" Type="http://schemas.openxmlformats.org/officeDocument/2006/relationships/diagramData" Target="../diagrams/data12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11" Type="http://schemas.microsoft.com/office/2007/relationships/diagramDrawing" Target="../diagrams/drawing12.xml"/><Relationship Id="rId5" Type="http://schemas.openxmlformats.org/officeDocument/2006/relationships/diagramColors" Target="../diagrams/colors11.xml"/><Relationship Id="rId10" Type="http://schemas.openxmlformats.org/officeDocument/2006/relationships/diagramColors" Target="../diagrams/colors12.xml"/><Relationship Id="rId4" Type="http://schemas.openxmlformats.org/officeDocument/2006/relationships/diagramQuickStyle" Target="../diagrams/quickStyle11.xml"/><Relationship Id="rId9" Type="http://schemas.openxmlformats.org/officeDocument/2006/relationships/diagramQuickStyle" Target="../diagrams/quickStyle1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.xml"/><Relationship Id="rId3" Type="http://schemas.openxmlformats.org/officeDocument/2006/relationships/diagramLayout" Target="../diagrams/layout13.xml"/><Relationship Id="rId7" Type="http://schemas.openxmlformats.org/officeDocument/2006/relationships/diagramData" Target="../diagrams/data14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11" Type="http://schemas.microsoft.com/office/2007/relationships/diagramDrawing" Target="../diagrams/drawing14.xml"/><Relationship Id="rId5" Type="http://schemas.openxmlformats.org/officeDocument/2006/relationships/diagramColors" Target="../diagrams/colors13.xml"/><Relationship Id="rId10" Type="http://schemas.openxmlformats.org/officeDocument/2006/relationships/diagramColors" Target="../diagrams/colors14.xml"/><Relationship Id="rId4" Type="http://schemas.openxmlformats.org/officeDocument/2006/relationships/diagramQuickStyle" Target="../diagrams/quickStyle13.xml"/><Relationship Id="rId9" Type="http://schemas.openxmlformats.org/officeDocument/2006/relationships/diagramQuickStyle" Target="../diagrams/quickStyle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Relationship Id="rId9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mtClean="0"/>
              <a:t>29</a:t>
            </a:r>
            <a:r>
              <a:rPr lang="de-DE" smtClean="0"/>
              <a:t>.11.2022</a:t>
            </a:r>
            <a:endParaRPr lang="de-DE" dirty="0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8320" y="24674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9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53896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 smtClean="0"/>
              <a:t>Operatives </a:t>
            </a:r>
            <a:r>
              <a:rPr lang="de-DE" b="1" dirty="0"/>
              <a:t>Management </a:t>
            </a:r>
            <a:endParaRPr lang="de-DE" b="1" dirty="0" smtClean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 smtClean="0"/>
              <a:t>Orientierung: Umsetzung der Vorgaben des normativen und strategischen Managements im Alltag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 smtClean="0"/>
              <a:t>Aufgaben/Ziele: 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konkrete Handlungen und Entscheidungen zur </a:t>
            </a:r>
            <a:r>
              <a:rPr lang="de-DE" dirty="0" smtClean="0"/>
              <a:t>Zielerreichung, </a:t>
            </a:r>
            <a:r>
              <a:rPr lang="de-DE" dirty="0"/>
              <a:t>Koordination Beziehungen </a:t>
            </a:r>
            <a:r>
              <a:rPr lang="de-DE" dirty="0" smtClean="0"/>
              <a:t>zwischen einzelnen </a:t>
            </a:r>
            <a:r>
              <a:rPr lang="de-DE" dirty="0"/>
              <a:t>Funktionen; Zudem Rückkopplung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Ziele aus </a:t>
            </a:r>
            <a:r>
              <a:rPr lang="de-DE" dirty="0" smtClean="0"/>
              <a:t>normativen und strategischem Management </a:t>
            </a:r>
            <a:r>
              <a:rPr lang="de-DE" dirty="0"/>
              <a:t>operativ realisierbar? 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Ziele/</a:t>
            </a:r>
            <a:r>
              <a:rPr lang="de-DE" dirty="0"/>
              <a:t>M</a:t>
            </a:r>
            <a:r>
              <a:rPr lang="de-DE" dirty="0" smtClean="0"/>
              <a:t>aßnahmen </a:t>
            </a:r>
            <a:r>
              <a:rPr lang="de-DE" dirty="0"/>
              <a:t>für jeden Funktionsbereich festgelegt, umgesetzt, </a:t>
            </a:r>
            <a:r>
              <a:rPr lang="de-DE" dirty="0" smtClean="0"/>
              <a:t>überwacht (inkl. Koordination </a:t>
            </a:r>
            <a:r>
              <a:rPr lang="de-DE" dirty="0"/>
              <a:t>der Beziehungen </a:t>
            </a:r>
            <a:r>
              <a:rPr lang="de-DE" dirty="0" smtClean="0"/>
              <a:t>zueinander)</a:t>
            </a:r>
            <a:endParaRPr lang="de-DE" dirty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Kern: konkrete, regelmäßige Tätigkeiten (durch Aufträge)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Steuerung über Dispositionssysteme + Beobachtung des Leistungs- und Kooperationsverhalten der </a:t>
            </a:r>
            <a:r>
              <a:rPr lang="de-DE" dirty="0" smtClean="0"/>
              <a:t>Mitarbeiter</a:t>
            </a:r>
            <a:endParaRPr lang="de-DE" dirty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Beispiel: Deckungsbeitrag pro Abteilung </a:t>
            </a:r>
            <a:r>
              <a:rPr lang="de-DE" dirty="0" smtClean="0"/>
              <a:t>in vereinbarter </a:t>
            </a:r>
            <a:r>
              <a:rPr lang="de-DE" dirty="0"/>
              <a:t>Höhe? 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endParaRPr lang="de-DE" sz="1800" b="1" dirty="0" smtClean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9979" y="1478280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57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Integrationsrichtungen</a:t>
            </a:r>
            <a:endParaRPr lang="de-DE" sz="2800" dirty="0"/>
          </a:p>
          <a:p>
            <a:r>
              <a:rPr lang="de-DE" dirty="0"/>
              <a:t>Unterscheidung von 2 Integrationsrichtungen im </a:t>
            </a:r>
            <a:r>
              <a:rPr lang="de-DE" dirty="0" smtClean="0"/>
              <a:t>integrierten Krankenhaus-Management</a:t>
            </a:r>
            <a:endParaRPr lang="de-DE" sz="2800" dirty="0"/>
          </a:p>
          <a:p>
            <a:pPr lvl="0"/>
            <a:r>
              <a:rPr lang="de-DE" b="1" dirty="0"/>
              <a:t>Horizontale Integration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Management trifft Entscheidung auf einer der 3 Management-Ebenen – Zusammenführung der Interessierten Parteien (Stakeholder) (normativ: z.B. Rechtsform – nicht nur bestimmt durch Klinikträger, sondern beeinflusst von Politik)</a:t>
            </a:r>
            <a:endParaRPr lang="de-DE" sz="2800" dirty="0"/>
          </a:p>
          <a:p>
            <a:pPr lvl="0"/>
            <a:r>
              <a:rPr lang="de-DE" b="1" dirty="0"/>
              <a:t>Vertikale Integration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Über Grenzen der Managementebenen hinweg</a:t>
            </a:r>
            <a:endParaRPr lang="de-DE" sz="2800" dirty="0"/>
          </a:p>
          <a:p>
            <a:pPr lvl="1"/>
            <a:r>
              <a:rPr lang="de-DE" b="1" dirty="0" smtClean="0"/>
              <a:t>Top-Down </a:t>
            </a:r>
            <a:r>
              <a:rPr lang="de-DE" b="1" dirty="0"/>
              <a:t>– </a:t>
            </a:r>
            <a:r>
              <a:rPr lang="de-DE" dirty="0"/>
              <a:t>Durchreichen normativer Ziele auf </a:t>
            </a:r>
            <a:r>
              <a:rPr lang="de-DE" dirty="0" smtClean="0"/>
              <a:t>strategische Ebene/Umsetzung </a:t>
            </a:r>
            <a:r>
              <a:rPr lang="de-DE" dirty="0"/>
              <a:t>im </a:t>
            </a:r>
            <a:r>
              <a:rPr lang="de-DE" dirty="0" smtClean="0"/>
              <a:t>operatives Management</a:t>
            </a:r>
            <a:endParaRPr lang="de-DE" sz="2400" dirty="0"/>
          </a:p>
          <a:p>
            <a:pPr lvl="1"/>
            <a:r>
              <a:rPr lang="de-DE" b="1" dirty="0" err="1"/>
              <a:t>Bottom-Up</a:t>
            </a:r>
            <a:r>
              <a:rPr lang="de-DE" b="1" dirty="0"/>
              <a:t> - </a:t>
            </a:r>
            <a:r>
              <a:rPr lang="de-DE" dirty="0"/>
              <a:t> wenn operative Prozesse problembehaftet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smtClean="0"/>
              <a:t>Strategische Entscheidungen </a:t>
            </a:r>
            <a:r>
              <a:rPr lang="de-DE" dirty="0"/>
              <a:t>nötig</a:t>
            </a:r>
            <a:endParaRPr lang="de-DE" sz="2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1973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7" y="864108"/>
            <a:ext cx="7893241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Wahl </a:t>
            </a:r>
            <a:r>
              <a:rPr lang="de-DE" b="1" dirty="0"/>
              <a:t>des Führungskonzepts </a:t>
            </a:r>
            <a:endParaRPr lang="de-DE" sz="2800" dirty="0"/>
          </a:p>
          <a:p>
            <a:pPr marL="0" indent="0">
              <a:buNone/>
            </a:pPr>
            <a:r>
              <a:rPr lang="de-DE" b="1" u="sng" dirty="0" smtClean="0"/>
              <a:t>Was </a:t>
            </a:r>
            <a:r>
              <a:rPr lang="de-DE" b="1" u="sng" dirty="0"/>
              <a:t>ist </a:t>
            </a:r>
            <a:r>
              <a:rPr lang="de-DE" b="1" u="sng" dirty="0" smtClean="0"/>
              <a:t>bei </a:t>
            </a:r>
            <a:r>
              <a:rPr lang="de-DE" b="1" u="sng" dirty="0"/>
              <a:t>der Gestaltung eines Krankenhaus-Führungskonzepts zu beachten?</a:t>
            </a:r>
            <a:endParaRPr lang="de-DE" sz="2800" dirty="0"/>
          </a:p>
          <a:p>
            <a:pPr lvl="0"/>
            <a:r>
              <a:rPr lang="de-DE" dirty="0"/>
              <a:t>Erkennung des besten Konzeptes meist erst im der Umsetzungsphase – zuvor aber umfassende Status Quo-Analyse nötig</a:t>
            </a:r>
            <a:endParaRPr lang="de-DE" sz="2800" dirty="0"/>
          </a:p>
          <a:p>
            <a:pPr lvl="0"/>
            <a:r>
              <a:rPr lang="de-DE" dirty="0"/>
              <a:t>Unabhängig Konzept müssen neue Strukturen im Einklang stehen mit </a:t>
            </a:r>
            <a:endParaRPr lang="de-DE" sz="2800" dirty="0"/>
          </a:p>
          <a:p>
            <a:pPr lvl="1"/>
            <a:r>
              <a:rPr lang="de-DE" dirty="0"/>
              <a:t>Eingesetzter </a:t>
            </a:r>
            <a:r>
              <a:rPr lang="de-DE" b="1" dirty="0"/>
              <a:t>Führungstechnik</a:t>
            </a:r>
            <a:r>
              <a:rPr lang="de-DE" dirty="0"/>
              <a:t> zur Steuerung von Prozessen</a:t>
            </a:r>
            <a:endParaRPr lang="de-DE" sz="2400" dirty="0"/>
          </a:p>
          <a:p>
            <a:pPr lvl="1"/>
            <a:r>
              <a:rPr lang="de-DE" dirty="0"/>
              <a:t>Gelebtem </a:t>
            </a:r>
            <a:r>
              <a:rPr lang="de-DE" b="1" dirty="0"/>
              <a:t>Führungsverhalten</a:t>
            </a:r>
            <a:endParaRPr lang="de-DE" sz="2400" dirty="0"/>
          </a:p>
          <a:p>
            <a:pPr lvl="1"/>
            <a:r>
              <a:rPr lang="de-DE" b="1" dirty="0"/>
              <a:t>Personalentwicklung</a:t>
            </a:r>
            <a:endParaRPr lang="de-DE" sz="2400" dirty="0"/>
          </a:p>
          <a:p>
            <a:pPr lvl="1"/>
            <a:r>
              <a:rPr lang="de-DE" b="1" dirty="0"/>
              <a:t>Führungsorganisation</a:t>
            </a:r>
            <a:r>
              <a:rPr lang="de-DE" dirty="0"/>
              <a:t> (durch die geeignete Delegations- und Zentralisierungsgrade bestimmt)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9360" y="18856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15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7" y="864108"/>
            <a:ext cx="7893241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Wahl </a:t>
            </a:r>
            <a:r>
              <a:rPr lang="de-DE" b="1" dirty="0"/>
              <a:t>des Führungskonzepts </a:t>
            </a:r>
            <a:endParaRPr lang="de-DE" sz="2800" dirty="0"/>
          </a:p>
          <a:p>
            <a:pPr marL="0" indent="0">
              <a:buNone/>
            </a:pPr>
            <a:r>
              <a:rPr lang="de-DE" b="1" u="sng" dirty="0" smtClean="0"/>
              <a:t>Was </a:t>
            </a:r>
            <a:r>
              <a:rPr lang="de-DE" b="1" u="sng" dirty="0"/>
              <a:t>ist </a:t>
            </a:r>
            <a:r>
              <a:rPr lang="de-DE" b="1" u="sng" dirty="0" smtClean="0"/>
              <a:t>bei </a:t>
            </a:r>
            <a:r>
              <a:rPr lang="de-DE" b="1" u="sng" dirty="0"/>
              <a:t>der Gestaltung eines Krankenhaus-Führungskonzepts zu beachten?</a:t>
            </a:r>
            <a:endParaRPr lang="de-DE" sz="2800" dirty="0"/>
          </a:p>
          <a:p>
            <a:pPr lvl="0"/>
            <a:r>
              <a:rPr lang="de-DE" dirty="0" smtClean="0"/>
              <a:t>Voraussetzungen </a:t>
            </a:r>
            <a:r>
              <a:rPr lang="de-DE" dirty="0"/>
              <a:t>für wirkungsvolle Führungsstrukturen: zielführende Organisation und ZA mit Aufsichts- und Kontrollebene (Regelung oft eingefahrener Strukturen) + Einbindung des mittleren </a:t>
            </a:r>
            <a:r>
              <a:rPr lang="de-DE" dirty="0" smtClean="0"/>
              <a:t>Managements </a:t>
            </a:r>
            <a:r>
              <a:rPr lang="de-DE" dirty="0"/>
              <a:t>(Oberärzte, Stationsleitungen,…) in </a:t>
            </a:r>
            <a:r>
              <a:rPr lang="de-DE" dirty="0" smtClean="0"/>
              <a:t>Entscheidungs- </a:t>
            </a:r>
            <a:r>
              <a:rPr lang="de-DE" dirty="0"/>
              <a:t>und </a:t>
            </a:r>
            <a:r>
              <a:rPr lang="de-DE" dirty="0" smtClean="0"/>
              <a:t>Infoprozesse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Entscheidend </a:t>
            </a:r>
            <a:r>
              <a:rPr lang="de-DE" dirty="0" smtClean="0"/>
              <a:t>Mitarbeiter-Motivation</a:t>
            </a:r>
            <a:r>
              <a:rPr lang="de-DE" dirty="0"/>
              <a:t>!!</a:t>
            </a:r>
            <a:endParaRPr lang="de-DE" sz="2800" dirty="0"/>
          </a:p>
          <a:p>
            <a:pPr lvl="0"/>
            <a:r>
              <a:rPr lang="de-DE" b="1" dirty="0"/>
              <a:t>Wichtige Gestaltungsprinzipien</a:t>
            </a:r>
            <a:endParaRPr lang="de-DE" sz="2800" dirty="0"/>
          </a:p>
          <a:p>
            <a:pPr lvl="1"/>
            <a:r>
              <a:rPr lang="de-DE" b="1" dirty="0"/>
              <a:t>Verschlankung </a:t>
            </a:r>
            <a:r>
              <a:rPr lang="de-DE" dirty="0"/>
              <a:t>Entscheidungswege und Transparenz</a:t>
            </a:r>
            <a:endParaRPr lang="de-DE" sz="2400" dirty="0"/>
          </a:p>
          <a:p>
            <a:pPr lvl="1"/>
            <a:r>
              <a:rPr lang="de-DE" dirty="0"/>
              <a:t>Besetzung der Entscheidungsinstanzen nach </a:t>
            </a:r>
            <a:r>
              <a:rPr lang="de-DE" b="1" dirty="0"/>
              <a:t>unternehmerischer Qualifikation</a:t>
            </a:r>
            <a:endParaRPr lang="de-DE" sz="2400" dirty="0"/>
          </a:p>
          <a:p>
            <a:pPr lvl="1"/>
            <a:r>
              <a:rPr lang="de-DE" dirty="0"/>
              <a:t>Treffen von Entscheidungen auf Ebene mit höchster </a:t>
            </a:r>
            <a:r>
              <a:rPr lang="de-DE" b="1" dirty="0"/>
              <a:t>Sachkompetenz und Praxiserfahrung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2982" y="1819102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11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Prozesskostenrechnung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Grundlagen</a:t>
            </a:r>
            <a:endParaRPr lang="de-DE" dirty="0"/>
          </a:p>
          <a:p>
            <a:pPr lvl="0"/>
            <a:r>
              <a:rPr lang="de-DE" dirty="0"/>
              <a:t>Instrument des operativen (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Tätigkeiten/Aktionen) und </a:t>
            </a:r>
            <a:r>
              <a:rPr lang="de-DE" dirty="0" smtClean="0"/>
              <a:t>strategischen Managements </a:t>
            </a: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Erkennung/Beurteilung von Kernprozessen)</a:t>
            </a:r>
          </a:p>
          <a:p>
            <a:pPr lvl="0"/>
            <a:r>
              <a:rPr lang="de-DE" dirty="0" smtClean="0"/>
              <a:t>Prozesskostenrechnung (PKR) im Krankenhaus </a:t>
            </a:r>
            <a:r>
              <a:rPr lang="de-DE" dirty="0"/>
              <a:t>häufig diskutierte Methode zur Verrechnung der Gemeinkosten auf Kostenträger</a:t>
            </a:r>
          </a:p>
          <a:p>
            <a:pPr lvl="0"/>
            <a:r>
              <a:rPr lang="de-DE" dirty="0"/>
              <a:t>PKR = Variante der Vollkostenrechnung (kein eigenständiges Rechnungssystem, sondern Ergänzung/Erweiterung der </a:t>
            </a:r>
            <a:r>
              <a:rPr lang="de-DE" dirty="0" smtClean="0"/>
              <a:t>traditionelle Kostenrechnung)</a:t>
            </a:r>
            <a:endParaRPr lang="de-DE" dirty="0"/>
          </a:p>
          <a:p>
            <a:pPr lvl="0"/>
            <a:r>
              <a:rPr lang="de-DE" dirty="0"/>
              <a:t>Prozentuale Kostenverteilung in deutschen </a:t>
            </a:r>
            <a:r>
              <a:rPr lang="de-DE" dirty="0" smtClean="0"/>
              <a:t>Krankenhäusern</a:t>
            </a:r>
          </a:p>
          <a:p>
            <a:pPr marL="0" lv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 Siehe Vorlesung: Finanzmanagement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0908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Profit-Center-Lösungen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de-DE" b="1" dirty="0" smtClean="0"/>
              <a:t>Einführung </a:t>
            </a:r>
            <a:r>
              <a:rPr lang="de-DE" b="1" u="sng" dirty="0" smtClean="0"/>
              <a:t> </a:t>
            </a:r>
            <a:endParaRPr lang="de-DE" dirty="0"/>
          </a:p>
          <a:p>
            <a:pPr lvl="0"/>
            <a:r>
              <a:rPr lang="de-DE" dirty="0"/>
              <a:t>Wettbewerb steigend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Kostendruck steigend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z.T. </a:t>
            </a:r>
            <a:r>
              <a:rPr lang="de-DE" b="1" dirty="0"/>
              <a:t>innovative Organisations- und Entscheidungsstrukturen </a:t>
            </a:r>
            <a:r>
              <a:rPr lang="de-DE" dirty="0"/>
              <a:t>(um dauerhaft effizient zu sein)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z.B. </a:t>
            </a:r>
            <a:r>
              <a:rPr lang="de-DE" b="1" dirty="0"/>
              <a:t>Profit-Center-Ansatz </a:t>
            </a:r>
            <a:endParaRPr lang="de-DE" dirty="0"/>
          </a:p>
          <a:p>
            <a:pPr lvl="0"/>
            <a:r>
              <a:rPr lang="de-DE" dirty="0"/>
              <a:t>Entwicklung 60er in USA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Ziel: Effizienzerhöhung größerer </a:t>
            </a:r>
            <a:r>
              <a:rPr lang="de-DE" dirty="0" smtClean="0"/>
              <a:t>Unternehmen </a:t>
            </a:r>
            <a:r>
              <a:rPr lang="de-DE" dirty="0"/>
              <a:t>durch </a:t>
            </a:r>
            <a:r>
              <a:rPr lang="de-DE" b="1" dirty="0"/>
              <a:t>Dezentralisierung </a:t>
            </a:r>
            <a:r>
              <a:rPr lang="de-DE" dirty="0"/>
              <a:t>Umsatz- und Gewinnverantwortung auf kleinere Einheiten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Untergliederung des KH in </a:t>
            </a:r>
            <a:r>
              <a:rPr lang="de-DE" b="1" dirty="0"/>
              <a:t>autonom geführte Teilbereiche </a:t>
            </a:r>
            <a:r>
              <a:rPr lang="de-DE" dirty="0"/>
              <a:t>(inkl. Interaktion)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separate Kosten/Erlös-Ermittlung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Ermittlung des Periodenerfolges (</a:t>
            </a:r>
            <a:r>
              <a:rPr lang="de-DE" b="1" dirty="0"/>
              <a:t>Profit)</a:t>
            </a:r>
            <a:r>
              <a:rPr lang="de-DE" dirty="0"/>
              <a:t> </a:t>
            </a:r>
            <a:r>
              <a:rPr lang="de-DE" b="1" dirty="0"/>
              <a:t>pro Einheit </a:t>
            </a:r>
            <a:r>
              <a:rPr lang="de-DE" dirty="0"/>
              <a:t> (Leiter in Verantwortung) = mehrere kleine </a:t>
            </a:r>
            <a:r>
              <a:rPr lang="de-DE" dirty="0" smtClean="0"/>
              <a:t>Unternehmen </a:t>
            </a:r>
            <a:r>
              <a:rPr lang="de-DE" dirty="0"/>
              <a:t>im </a:t>
            </a:r>
            <a:r>
              <a:rPr lang="de-DE" dirty="0" smtClean="0"/>
              <a:t>Unternehmen </a:t>
            </a:r>
            <a:endParaRPr lang="de-DE" dirty="0"/>
          </a:p>
          <a:p>
            <a:pPr lvl="0"/>
            <a:r>
              <a:rPr lang="de-DE" dirty="0"/>
              <a:t>Merkmale: </a:t>
            </a:r>
            <a:r>
              <a:rPr lang="de-DE" b="1" dirty="0"/>
              <a:t>Prozessoptimierung </a:t>
            </a:r>
            <a:r>
              <a:rPr lang="de-DE" dirty="0"/>
              <a:t>auf Klinikebene, </a:t>
            </a:r>
            <a:r>
              <a:rPr lang="de-DE" b="1" dirty="0"/>
              <a:t>Ergebnisverantwortung </a:t>
            </a:r>
            <a:r>
              <a:rPr lang="de-DE" dirty="0"/>
              <a:t>anstatt Budgetorientierung, </a:t>
            </a:r>
            <a:br>
              <a:rPr lang="de-DE" dirty="0"/>
            </a:br>
            <a:r>
              <a:rPr lang="de-DE" b="1" dirty="0"/>
              <a:t>Autonomie </a:t>
            </a:r>
            <a:r>
              <a:rPr lang="de-DE" dirty="0"/>
              <a:t>(bzgl. Zielerreichung)  </a:t>
            </a:r>
          </a:p>
          <a:p>
            <a:pPr lvl="0"/>
            <a:r>
              <a:rPr lang="de-DE" dirty="0"/>
              <a:t>Ziel durch Dezentralisierung: </a:t>
            </a:r>
            <a:r>
              <a:rPr lang="de-DE" dirty="0" err="1" smtClean="0"/>
              <a:t>Optimierungsintrument</a:t>
            </a:r>
            <a:r>
              <a:rPr lang="de-DE" dirty="0" smtClean="0"/>
              <a:t> </a:t>
            </a:r>
            <a:r>
              <a:rPr lang="de-DE" dirty="0"/>
              <a:t>Prozesskostenrechnung </a:t>
            </a:r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356" y="21017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20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Profit-Center-Lösungen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de-DE" b="1" u="sng" dirty="0"/>
          </a:p>
          <a:p>
            <a:pPr lvl="0"/>
            <a:endParaRPr lang="de-DE" b="1" u="sng" dirty="0" smtClean="0"/>
          </a:p>
          <a:p>
            <a:pPr lvl="0"/>
            <a:endParaRPr lang="de-DE" b="1" u="sng" dirty="0"/>
          </a:p>
          <a:p>
            <a:pPr lvl="0"/>
            <a:endParaRPr lang="de-DE" b="1" u="sng" dirty="0" smtClean="0"/>
          </a:p>
          <a:p>
            <a:pPr lvl="0"/>
            <a:endParaRPr lang="de-DE" b="1" u="sng" dirty="0"/>
          </a:p>
          <a:p>
            <a:pPr lvl="0"/>
            <a:endParaRPr lang="de-DE" b="1" u="sng" dirty="0" smtClean="0"/>
          </a:p>
          <a:p>
            <a:pPr lvl="0"/>
            <a:endParaRPr lang="de-DE" b="1" u="sng" dirty="0"/>
          </a:p>
          <a:p>
            <a:pPr lvl="0"/>
            <a:endParaRPr lang="de-DE" dirty="0"/>
          </a:p>
          <a:p>
            <a:endParaRPr 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930728896"/>
              </p:ext>
            </p:extLst>
          </p:nvPr>
        </p:nvGraphicFramePr>
        <p:xfrm>
          <a:off x="3569854" y="715094"/>
          <a:ext cx="862214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05747" y="2101735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939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Profit-Center-Lösungen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 smtClean="0"/>
              <a:t>Profit-Center </a:t>
            </a:r>
            <a:r>
              <a:rPr lang="de-DE" dirty="0"/>
              <a:t>= wirtschaftlich weitgehend </a:t>
            </a:r>
            <a:r>
              <a:rPr lang="de-DE" b="1" dirty="0"/>
              <a:t>autonom geführte Teilbereiche </a:t>
            </a:r>
            <a:r>
              <a:rPr lang="de-DE" dirty="0"/>
              <a:t>eines </a:t>
            </a:r>
            <a:r>
              <a:rPr lang="de-DE" dirty="0" smtClean="0"/>
              <a:t>Unternehmens, </a:t>
            </a:r>
            <a:r>
              <a:rPr lang="de-DE" dirty="0"/>
              <a:t>die selbständig nach Gewinn streben (inkl. reger Interaktion)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separate Erlös- und Kostenermittlung möglich </a:t>
            </a:r>
            <a:endParaRPr lang="de-DE" sz="2800" dirty="0"/>
          </a:p>
          <a:p>
            <a:pPr lvl="0"/>
            <a:r>
              <a:rPr lang="de-DE" dirty="0"/>
              <a:t>Verknüpfung </a:t>
            </a:r>
            <a:r>
              <a:rPr lang="de-DE" dirty="0" smtClean="0"/>
              <a:t>bestimmter </a:t>
            </a:r>
            <a:r>
              <a:rPr lang="de-DE" dirty="0"/>
              <a:t>Vorstellungen der Mitarbeiterführung und Organisation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mehrere </a:t>
            </a:r>
            <a:r>
              <a:rPr lang="de-DE" dirty="0" smtClean="0"/>
              <a:t>Unternehmen </a:t>
            </a:r>
            <a:r>
              <a:rPr lang="de-DE" dirty="0"/>
              <a:t>im </a:t>
            </a:r>
            <a:r>
              <a:rPr lang="de-DE" dirty="0" smtClean="0"/>
              <a:t>Unternehmen </a:t>
            </a:r>
            <a:endParaRPr lang="de-DE" sz="2800" dirty="0"/>
          </a:p>
          <a:p>
            <a:pPr lvl="0"/>
            <a:r>
              <a:rPr lang="de-DE" dirty="0"/>
              <a:t>wesentliche </a:t>
            </a:r>
            <a:r>
              <a:rPr lang="de-DE" b="1" dirty="0"/>
              <a:t>Merkmale</a:t>
            </a:r>
            <a:r>
              <a:rPr lang="de-DE" dirty="0"/>
              <a:t>: Prozessoptimierung, Ergebnisverantwortung, Entscheidungsautonomie</a:t>
            </a:r>
            <a:endParaRPr lang="de-DE" sz="2800" dirty="0"/>
          </a:p>
          <a:p>
            <a:pPr lvl="0"/>
            <a:r>
              <a:rPr lang="de-DE" dirty="0"/>
              <a:t>Dezentrale Gestaltung der Entscheidungsstrukturen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b="1" dirty="0" err="1"/>
              <a:t>Ziele</a:t>
            </a:r>
            <a:r>
              <a:rPr lang="de-DE" dirty="0" err="1"/>
              <a:t>rreichungen</a:t>
            </a:r>
            <a:r>
              <a:rPr lang="de-DE" dirty="0"/>
              <a:t> </a:t>
            </a:r>
            <a:r>
              <a:rPr lang="de-DE" dirty="0" smtClean="0"/>
              <a:t>bzgl</a:t>
            </a:r>
            <a:r>
              <a:rPr lang="de-DE" dirty="0"/>
              <a:t>. : </a:t>
            </a:r>
            <a:endParaRPr lang="de-DE" sz="2800" dirty="0"/>
          </a:p>
          <a:p>
            <a:pPr lvl="1"/>
            <a:r>
              <a:rPr lang="de-DE" dirty="0"/>
              <a:t>Reduktion Komplexität</a:t>
            </a:r>
            <a:endParaRPr lang="de-DE" sz="2400" dirty="0"/>
          </a:p>
          <a:p>
            <a:pPr lvl="1"/>
            <a:r>
              <a:rPr lang="de-DE" dirty="0"/>
              <a:t>Motivation zur Erhöhung Wirtschaftlichkeit auf allen Ebenen</a:t>
            </a:r>
            <a:endParaRPr lang="de-DE" sz="2400" dirty="0"/>
          </a:p>
          <a:p>
            <a:pPr lvl="1"/>
            <a:r>
              <a:rPr lang="de-DE" dirty="0"/>
              <a:t>Gesteigerte </a:t>
            </a:r>
            <a:r>
              <a:rPr lang="de-DE" dirty="0" smtClean="0"/>
              <a:t>Flexibilität</a:t>
            </a:r>
            <a:endParaRPr lang="de-DE" sz="2400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3229" y="1960418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918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Balanced</a:t>
            </a:r>
            <a:r>
              <a:rPr lang="de-DE" dirty="0"/>
              <a:t> </a:t>
            </a:r>
            <a:r>
              <a:rPr lang="de-DE" dirty="0" err="1"/>
              <a:t>Scorecard</a:t>
            </a:r>
            <a:r>
              <a:rPr lang="de-DE" dirty="0"/>
              <a:t> (BSC)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 smtClean="0"/>
              <a:t>Messinstrument </a:t>
            </a:r>
            <a:r>
              <a:rPr lang="de-DE" dirty="0"/>
              <a:t>um </a:t>
            </a:r>
            <a:r>
              <a:rPr lang="de-DE" dirty="0" smtClean="0"/>
              <a:t>wirtschaftlichen </a:t>
            </a:r>
            <a:r>
              <a:rPr lang="de-DE" dirty="0"/>
              <a:t>Erfolg von neu eingeführten/veränderten Strukturen im </a:t>
            </a:r>
            <a:r>
              <a:rPr lang="de-DE" dirty="0" smtClean="0"/>
              <a:t>Krankenhaus </a:t>
            </a:r>
            <a:r>
              <a:rPr lang="de-DE" dirty="0"/>
              <a:t>einschätzen zu können (z.B. durch Profit-Center)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Transparenz der Ursache-Wirkungsbeziehungen transparent machen kann </a:t>
            </a:r>
          </a:p>
          <a:p>
            <a:pPr lvl="0"/>
            <a:r>
              <a:rPr lang="de-DE" dirty="0"/>
              <a:t>BSC = Weiterentwicklung der gängigen Management-</a:t>
            </a:r>
            <a:r>
              <a:rPr lang="de-DE" dirty="0" smtClean="0"/>
              <a:t>/ Informationssysteme </a:t>
            </a:r>
            <a:endParaRPr lang="de-DE" dirty="0"/>
          </a:p>
          <a:p>
            <a:pPr lvl="0"/>
            <a:r>
              <a:rPr lang="de-DE" dirty="0"/>
              <a:t>Entwicklung: Anfang 1990er-Jahre von Kaplan/Norton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Ziel: </a:t>
            </a:r>
            <a:r>
              <a:rPr lang="de-DE" b="1" dirty="0"/>
              <a:t>Umsetzung von </a:t>
            </a:r>
            <a:r>
              <a:rPr lang="de-DE" b="1" dirty="0" smtClean="0"/>
              <a:t>Unternehmensstrategie</a:t>
            </a:r>
            <a:r>
              <a:rPr lang="de-DE" dirty="0" smtClean="0"/>
              <a:t> </a:t>
            </a:r>
            <a:r>
              <a:rPr lang="de-DE" dirty="0"/>
              <a:t>(Konkretisierung inkl. </a:t>
            </a:r>
            <a:r>
              <a:rPr lang="de-DE" b="1" dirty="0"/>
              <a:t>Realisierungsgrad/ </a:t>
            </a:r>
            <a:r>
              <a:rPr lang="de-DE" dirty="0"/>
              <a:t>Maßnahmen mittels </a:t>
            </a:r>
            <a:r>
              <a:rPr lang="de-DE" b="1" dirty="0"/>
              <a:t>Kennzahlen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durch Kennzahlen können vers. heterogene Ziele gemeinsam und unter Berücksichtigung ihres jeweiligen Gewichts erfasst und anschaulich gemacht werden) </a:t>
            </a:r>
          </a:p>
          <a:p>
            <a:pPr lvl="0"/>
            <a:r>
              <a:rPr lang="de-DE" dirty="0"/>
              <a:t>z</a:t>
            </a:r>
            <a:r>
              <a:rPr lang="de-DE" dirty="0" smtClean="0"/>
              <a:t>.B</a:t>
            </a:r>
            <a:r>
              <a:rPr lang="de-DE" dirty="0"/>
              <a:t>. Kennzahlen-Visualisierung über </a:t>
            </a:r>
            <a:r>
              <a:rPr lang="de-DE" b="1" dirty="0"/>
              <a:t>Ampelanzeige </a:t>
            </a:r>
            <a:r>
              <a:rPr lang="de-DE" dirty="0"/>
              <a:t>oder verbale Formulierung von </a:t>
            </a:r>
            <a:r>
              <a:rPr lang="de-DE" dirty="0" smtClean="0"/>
              <a:t>Zielen/Maßnahmen</a:t>
            </a:r>
            <a:endParaRPr lang="de-DE" dirty="0"/>
          </a:p>
          <a:p>
            <a:pPr lvl="0"/>
            <a:r>
              <a:rPr lang="de-DE" dirty="0"/>
              <a:t>z</a:t>
            </a:r>
            <a:r>
              <a:rPr lang="de-DE" dirty="0" smtClean="0"/>
              <a:t>.B</a:t>
            </a:r>
            <a:r>
              <a:rPr lang="de-DE" dirty="0"/>
              <a:t>. bei Profifußballvereinen eingesetzt </a:t>
            </a:r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730" y="1810789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488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9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Balanced</a:t>
            </a:r>
            <a:r>
              <a:rPr lang="de-DE" dirty="0"/>
              <a:t> </a:t>
            </a:r>
            <a:r>
              <a:rPr lang="de-DE" dirty="0" err="1"/>
              <a:t>Scorecard</a:t>
            </a:r>
            <a:r>
              <a:rPr lang="de-DE" dirty="0"/>
              <a:t> (BSC)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de-DE" dirty="0" smtClean="0"/>
              <a:t>Stärken </a:t>
            </a:r>
            <a:r>
              <a:rPr lang="de-DE" dirty="0"/>
              <a:t>BSC: </a:t>
            </a:r>
            <a:r>
              <a:rPr lang="de-DE" b="1" dirty="0"/>
              <a:t>Flexibilität/Vielfältigkeit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endParaRPr lang="de-DE" sz="2800" dirty="0"/>
          </a:p>
          <a:p>
            <a:r>
              <a:rPr lang="de-DE" dirty="0"/>
              <a:t>kann effektiv zur Strategieplanung im </a:t>
            </a:r>
            <a:r>
              <a:rPr lang="de-DE" dirty="0" smtClean="0"/>
              <a:t>Krankenhaus </a:t>
            </a:r>
            <a:r>
              <a:rPr lang="de-DE" dirty="0"/>
              <a:t>genutzt werden </a:t>
            </a:r>
            <a:endParaRPr lang="de-DE" sz="2600" dirty="0"/>
          </a:p>
          <a:p>
            <a:r>
              <a:rPr lang="de-DE" dirty="0"/>
              <a:t>Ergebnisanalyse und -bewertung eines Bereichs unter vers. Gesichtspunkten (</a:t>
            </a:r>
            <a:r>
              <a:rPr lang="de-DE" b="1" dirty="0"/>
              <a:t>Perspektiven</a:t>
            </a:r>
            <a:r>
              <a:rPr lang="de-DE" dirty="0"/>
              <a:t>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sonst z.B. bei einseitiger Betrachtung von finanziellen Kennzahlen durch Management z.B. strategische Kurzsichtigkeit (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keine langfristige Wertschöpfung) </a:t>
            </a:r>
            <a:endParaRPr lang="de-DE" sz="2600" dirty="0"/>
          </a:p>
          <a:p>
            <a:r>
              <a:rPr lang="de-DE" dirty="0"/>
              <a:t>wirkungsvolle </a:t>
            </a:r>
            <a:r>
              <a:rPr lang="de-DE" dirty="0" err="1"/>
              <a:t>Scorecard</a:t>
            </a:r>
            <a:r>
              <a:rPr lang="de-DE" dirty="0"/>
              <a:t> = gute Mischung aus </a:t>
            </a:r>
            <a:r>
              <a:rPr lang="de-DE" b="1" dirty="0"/>
              <a:t>Ergebniskennzahlen </a:t>
            </a:r>
            <a:r>
              <a:rPr lang="de-DE" dirty="0"/>
              <a:t>und </a:t>
            </a:r>
            <a:r>
              <a:rPr lang="de-DE" b="1" dirty="0"/>
              <a:t>Leistungstreibern </a:t>
            </a:r>
            <a:r>
              <a:rPr lang="de-DE" dirty="0"/>
              <a:t>(Ergebniskennzahlen allein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keine Maßnahmen betrachtet)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BSC versorgt Management mit notwendigen Informationen über Leistungsfähigkeit seines </a:t>
            </a:r>
            <a:r>
              <a:rPr lang="de-DE" dirty="0" smtClean="0"/>
              <a:t>Unternehmens </a:t>
            </a:r>
            <a:r>
              <a:rPr lang="de-DE" dirty="0"/>
              <a:t>bzw. </a:t>
            </a:r>
            <a:r>
              <a:rPr lang="de-DE" dirty="0" smtClean="0"/>
              <a:t>Krankenhaus </a:t>
            </a:r>
            <a:endParaRPr lang="de-DE" sz="2600" dirty="0"/>
          </a:p>
        </p:txBody>
      </p:sp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0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Integriertes Krankenhaus- </a:t>
            </a:r>
            <a:r>
              <a:rPr lang="de-DE" dirty="0" err="1" smtClean="0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Grundlagen</a:t>
            </a:r>
            <a:endParaRPr lang="de-DE" sz="2800" dirty="0"/>
          </a:p>
          <a:p>
            <a:pPr lvl="0">
              <a:buFont typeface="Wingdings" panose="05000000000000000000" pitchFamily="2" charset="2"/>
              <a:buChar char="à"/>
            </a:pPr>
            <a:r>
              <a:rPr lang="de-DE" dirty="0" smtClean="0"/>
              <a:t>Managementfunktionen </a:t>
            </a:r>
            <a:r>
              <a:rPr lang="de-DE" dirty="0"/>
              <a:t>im </a:t>
            </a:r>
            <a:r>
              <a:rPr lang="de-DE" dirty="0" smtClean="0"/>
              <a:t>Krankenhaus</a:t>
            </a: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216196907"/>
              </p:ext>
            </p:extLst>
          </p:nvPr>
        </p:nvGraphicFramePr>
        <p:xfrm>
          <a:off x="3790603" y="2094807"/>
          <a:ext cx="7971905" cy="4043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16233" y="1669473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16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Balanced</a:t>
            </a:r>
            <a:r>
              <a:rPr lang="de-DE" dirty="0"/>
              <a:t> </a:t>
            </a:r>
            <a:r>
              <a:rPr lang="de-DE" dirty="0" err="1"/>
              <a:t>Scorecard</a:t>
            </a:r>
            <a:r>
              <a:rPr lang="de-DE" dirty="0"/>
              <a:t> (BSC)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b="1" dirty="0" smtClean="0"/>
              <a:t>4 gleichberechtigte </a:t>
            </a:r>
            <a:r>
              <a:rPr lang="de-DE" b="1" dirty="0"/>
              <a:t>Perspektiven</a:t>
            </a:r>
            <a:r>
              <a:rPr lang="de-DE" dirty="0"/>
              <a:t>: Finanzen, Kunden, </a:t>
            </a:r>
            <a:r>
              <a:rPr lang="de-DE" dirty="0" smtClean="0"/>
              <a:t>Internes </a:t>
            </a:r>
            <a:r>
              <a:rPr lang="de-DE" dirty="0"/>
              <a:t>Management, Innovationen/Lernen/Wachstum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je 2-3 Unterziele mit entsprechenden Messgrößen (bei Kundenzufriedenheit z.B. Anzahl Beschwerden) 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Zudem Bestimmung von Zielwerten/Aktionen durch die Erfolg der Zielerfüllung feststellbar </a:t>
            </a:r>
            <a:endParaRPr lang="de-DE" sz="2800" dirty="0"/>
          </a:p>
          <a:p>
            <a:pPr lvl="0"/>
            <a:r>
              <a:rPr lang="de-DE" b="1" dirty="0"/>
              <a:t>BSC als Schablone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evtl. auch Betrachtung mehrerer oder weniger Perspektiven (z.B. Stakeholder)</a:t>
            </a:r>
            <a:endParaRPr lang="de-DE" sz="2800" dirty="0"/>
          </a:p>
          <a:p>
            <a:r>
              <a:rPr lang="de-DE" dirty="0"/>
              <a:t>alle Ziele und Kennzahlen der BSC Teil einer </a:t>
            </a:r>
            <a:r>
              <a:rPr lang="de-DE" b="1" dirty="0"/>
              <a:t>Ursache-Wirkungskette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Ende: </a:t>
            </a:r>
            <a:r>
              <a:rPr lang="de-DE" dirty="0" smtClean="0"/>
              <a:t>finanzwirtschaftliches </a:t>
            </a:r>
            <a:r>
              <a:rPr lang="de-DE" dirty="0"/>
              <a:t>Ziel =  erfolgreiche Umsetzung Unternehmensstrategie</a:t>
            </a:r>
          </a:p>
        </p:txBody>
      </p:sp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7797" y="14865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579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Balanced</a:t>
            </a:r>
            <a:r>
              <a:rPr lang="de-DE" dirty="0"/>
              <a:t> </a:t>
            </a:r>
            <a:r>
              <a:rPr lang="de-DE" dirty="0" err="1"/>
              <a:t>Scorecard</a:t>
            </a:r>
            <a:r>
              <a:rPr lang="de-DE" dirty="0"/>
              <a:t> (BSC)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Untergliederung in Perspektiven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b="1" dirty="0"/>
              <a:t>Gleichgewichtsverhältnisse </a:t>
            </a:r>
            <a:r>
              <a:rPr lang="de-DE" dirty="0" smtClean="0"/>
              <a:t>zwischen </a:t>
            </a:r>
            <a:r>
              <a:rPr lang="de-DE" dirty="0"/>
              <a:t>l</a:t>
            </a:r>
            <a:r>
              <a:rPr lang="de-DE" dirty="0" smtClean="0"/>
              <a:t>angfristigen/kurzfristigen </a:t>
            </a:r>
            <a:r>
              <a:rPr lang="de-DE" dirty="0"/>
              <a:t>Zielen, gewünschten Ergebnissen/Leistungstreibern, harten Kennzahlen/weicheren Messkriterien </a:t>
            </a:r>
            <a:endParaRPr lang="de-DE" dirty="0" smtClean="0"/>
          </a:p>
          <a:p>
            <a:r>
              <a:rPr lang="de-DE" dirty="0" smtClean="0">
                <a:sym typeface="Wingdings" panose="05000000000000000000" pitchFamily="2" charset="2"/>
              </a:rPr>
              <a:t></a:t>
            </a:r>
            <a:r>
              <a:rPr lang="de-DE" dirty="0" smtClean="0"/>
              <a:t> Krankenhaus-Management </a:t>
            </a:r>
            <a:r>
              <a:rPr lang="de-DE" dirty="0"/>
              <a:t>kann gleichzeitig </a:t>
            </a:r>
            <a:r>
              <a:rPr lang="de-DE" dirty="0" smtClean="0"/>
              <a:t>finanzielle </a:t>
            </a:r>
            <a:r>
              <a:rPr lang="de-DE" dirty="0"/>
              <a:t>Ziele verfolgen und zukünftige Entwicklung überwachen </a:t>
            </a:r>
            <a:r>
              <a:rPr lang="de-DE" dirty="0" smtClean="0"/>
              <a:t>und Mitarbeiter </a:t>
            </a:r>
            <a:r>
              <a:rPr lang="de-DE" dirty="0"/>
              <a:t>können </a:t>
            </a:r>
            <a:r>
              <a:rPr lang="de-DE" dirty="0" smtClean="0"/>
              <a:t>finanzielle </a:t>
            </a:r>
            <a:r>
              <a:rPr lang="de-DE" dirty="0"/>
              <a:t>Konsequenzen ihrer Entscheidungen/Handlungen aufgezeigt werden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BSC = operatives/taktisches Messsystem+ </a:t>
            </a:r>
            <a:r>
              <a:rPr lang="de-DE" b="1" dirty="0"/>
              <a:t>Instrument des strategischen Managements </a:t>
            </a:r>
            <a:r>
              <a:rPr lang="de-DE" dirty="0"/>
              <a:t>(Maßnahmen- und Zielüberprüfung) </a:t>
            </a:r>
          </a:p>
          <a:p>
            <a:endParaRPr lang="de-DE" dirty="0"/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677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500414" y="1845734"/>
            <a:ext cx="8292782" cy="382354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mehrdimensionales</a:t>
            </a:r>
            <a:r>
              <a:rPr lang="de-DE" dirty="0"/>
              <a:t>, dynamisches </a:t>
            </a:r>
            <a:r>
              <a:rPr lang="de-DE" dirty="0" smtClean="0"/>
              <a:t>Kennzahlensystem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Enthält quantitative und qualitative </a:t>
            </a:r>
            <a:r>
              <a:rPr lang="de-DE" dirty="0"/>
              <a:t>Kennzahlen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1990er-Jahren </a:t>
            </a:r>
            <a:r>
              <a:rPr lang="de-DE" dirty="0"/>
              <a:t>von </a:t>
            </a:r>
            <a:r>
              <a:rPr lang="de-DE" dirty="0" smtClean="0"/>
              <a:t>Norton und Kaplan </a:t>
            </a:r>
            <a:r>
              <a:rPr lang="de-DE" dirty="0"/>
              <a:t>veröffentlicht 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BSC betrachtet Unternehmensgeschehen </a:t>
            </a:r>
            <a:r>
              <a:rPr lang="de-DE" dirty="0"/>
              <a:t>mithilfe möglichst weniger Kennzahlen aus</a:t>
            </a:r>
          </a:p>
          <a:p>
            <a:r>
              <a:rPr lang="de-DE" dirty="0"/>
              <a:t>unterschiedlichen Blickwinkeln (</a:t>
            </a:r>
            <a:r>
              <a:rPr lang="de-DE" dirty="0" smtClean="0"/>
              <a:t>Perspektiven) </a:t>
            </a:r>
            <a:endParaRPr lang="de-DE" dirty="0" smtClean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2"/>
          <a:ext cx="11346946" cy="461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75164" y="19235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75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82354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de-DE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2"/>
          <a:ext cx="11346946" cy="461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graphicFrame>
        <p:nvGraphicFramePr>
          <p:cNvPr id="9" name="Diagramm 8"/>
          <p:cNvGraphicFramePr/>
          <p:nvPr>
            <p:extLst/>
          </p:nvPr>
        </p:nvGraphicFramePr>
        <p:xfrm>
          <a:off x="2327155" y="1822007"/>
          <a:ext cx="10037500" cy="4631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Stern mit 5 Zacken 9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0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537958" y="1845734"/>
            <a:ext cx="8263784" cy="382354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Zur Entwicklung einer unternehmensindividuellen BSC werden zunächst </a:t>
            </a:r>
            <a:r>
              <a:rPr lang="de-DE" dirty="0" smtClean="0"/>
              <a:t>Anforderungen </a:t>
            </a:r>
            <a:r>
              <a:rPr lang="de-DE" dirty="0"/>
              <a:t>an </a:t>
            </a:r>
            <a:r>
              <a:rPr lang="de-DE" dirty="0" smtClean="0"/>
              <a:t>jeweilige </a:t>
            </a:r>
            <a:r>
              <a:rPr lang="de-DE" dirty="0"/>
              <a:t>Perspektiven </a:t>
            </a:r>
            <a:r>
              <a:rPr lang="de-DE" dirty="0" smtClean="0"/>
              <a:t>(top-down) </a:t>
            </a:r>
            <a:r>
              <a:rPr lang="de-DE" dirty="0"/>
              <a:t>in </a:t>
            </a:r>
            <a:r>
              <a:rPr lang="de-DE" dirty="0" smtClean="0"/>
              <a:t>Strategieprozess festgelegt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In </a:t>
            </a:r>
            <a:r>
              <a:rPr lang="de-DE" dirty="0"/>
              <a:t>umgekehrter </a:t>
            </a:r>
            <a:r>
              <a:rPr lang="de-DE" dirty="0" smtClean="0"/>
              <a:t>Reihenfolge(</a:t>
            </a:r>
            <a:r>
              <a:rPr lang="de-DE" dirty="0" err="1" smtClean="0"/>
              <a:t>bottom-up</a:t>
            </a:r>
            <a:r>
              <a:rPr lang="de-DE" dirty="0"/>
              <a:t>) zeigt </a:t>
            </a:r>
            <a:r>
              <a:rPr lang="de-DE" dirty="0" smtClean="0"/>
              <a:t>Kausalkette</a:t>
            </a:r>
            <a:r>
              <a:rPr lang="de-DE" dirty="0"/>
              <a:t>, welche Auswirkungen </a:t>
            </a:r>
            <a:r>
              <a:rPr lang="de-DE" dirty="0" smtClean="0"/>
              <a:t>einzelne Perspektiven </a:t>
            </a:r>
            <a:r>
              <a:rPr lang="de-DE" dirty="0"/>
              <a:t>aufeinander </a:t>
            </a:r>
            <a:r>
              <a:rPr lang="de-DE" dirty="0" smtClean="0"/>
              <a:t>haben und </a:t>
            </a:r>
            <a:r>
              <a:rPr lang="de-DE" dirty="0"/>
              <a:t>wie sie gemeinsam in Richtung der übergeordneten finanziellen Ziele </a:t>
            </a:r>
            <a:r>
              <a:rPr lang="de-DE" dirty="0" smtClean="0"/>
              <a:t>wirken</a:t>
            </a:r>
            <a:endParaRPr lang="de-DE" dirty="0"/>
          </a:p>
          <a:p>
            <a:pPr marL="201168" lvl="1" indent="0">
              <a:buNone/>
            </a:pPr>
            <a:endParaRPr lang="de-DE" sz="2000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3537959" y="875212"/>
          <a:ext cx="8361920" cy="4628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1795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500414" y="1845734"/>
            <a:ext cx="7655265" cy="829897"/>
          </a:xfrm>
        </p:spPr>
        <p:txBody>
          <a:bodyPr>
            <a:normAutofit/>
          </a:bodyPr>
          <a:lstStyle/>
          <a:p>
            <a:r>
              <a:rPr lang="de-DE" sz="2600" dirty="0" smtClean="0">
                <a:sym typeface="Wingdings" panose="05000000000000000000" pitchFamily="2" charset="2"/>
              </a:rPr>
              <a:t> </a:t>
            </a:r>
            <a:r>
              <a:rPr lang="de-DE" sz="2600" dirty="0" smtClean="0"/>
              <a:t>Aufbau </a:t>
            </a:r>
            <a:r>
              <a:rPr lang="de-DE" sz="2600" dirty="0"/>
              <a:t>und Einsatz </a:t>
            </a:r>
            <a:r>
              <a:rPr lang="de-DE" sz="2600" dirty="0" smtClean="0"/>
              <a:t>BSC </a:t>
            </a:r>
            <a:r>
              <a:rPr lang="de-DE" sz="2600" dirty="0"/>
              <a:t>erfolgen in elf Schritten:</a:t>
            </a:r>
          </a:p>
          <a:p>
            <a:pPr marL="201168" lvl="1" indent="0">
              <a:buNone/>
            </a:pPr>
            <a:endParaRPr lang="de-DE" sz="2000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3"/>
          <a:ext cx="11346946" cy="1551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graphicFrame>
        <p:nvGraphicFramePr>
          <p:cNvPr id="3" name="Diagramm 2"/>
          <p:cNvGraphicFramePr/>
          <p:nvPr>
            <p:extLst/>
          </p:nvPr>
        </p:nvGraphicFramePr>
        <p:xfrm>
          <a:off x="3174274" y="2299678"/>
          <a:ext cx="6985726" cy="3838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6520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82354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de-DE" sz="2000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2"/>
          <a:ext cx="11346946" cy="461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graphicFrame>
        <p:nvGraphicFramePr>
          <p:cNvPr id="3" name="Diagramm 2"/>
          <p:cNvGraphicFramePr/>
          <p:nvPr>
            <p:extLst/>
          </p:nvPr>
        </p:nvGraphicFramePr>
        <p:xfrm>
          <a:off x="2677886" y="1845734"/>
          <a:ext cx="7482114" cy="4292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3040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823546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de-DE" sz="2000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2"/>
          <a:ext cx="11346946" cy="461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graphicFrame>
        <p:nvGraphicFramePr>
          <p:cNvPr id="3" name="Diagramm 2"/>
          <p:cNvGraphicFramePr/>
          <p:nvPr>
            <p:extLst/>
          </p:nvPr>
        </p:nvGraphicFramePr>
        <p:xfrm>
          <a:off x="2677886" y="1845734"/>
          <a:ext cx="7482114" cy="4292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8326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3500414" y="1845734"/>
            <a:ext cx="8309874" cy="3823546"/>
          </a:xfrm>
        </p:spPr>
        <p:txBody>
          <a:bodyPr>
            <a:normAutofit/>
          </a:bodyPr>
          <a:lstStyle/>
          <a:p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Nutzen BSC: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hilft kritische </a:t>
            </a:r>
            <a:r>
              <a:rPr lang="de-DE" dirty="0"/>
              <a:t>Erfolgsfaktoren an </a:t>
            </a:r>
            <a:r>
              <a:rPr lang="de-DE" dirty="0" smtClean="0"/>
              <a:t>Strategie auszurichten (auf allen Unternehmensebenen)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v</a:t>
            </a:r>
            <a:r>
              <a:rPr lang="de-DE" dirty="0" smtClean="0"/>
              <a:t>ermittelt Management umfassendes </a:t>
            </a:r>
            <a:r>
              <a:rPr lang="de-DE" dirty="0"/>
              <a:t>Bild </a:t>
            </a:r>
            <a:r>
              <a:rPr lang="de-DE" dirty="0" smtClean="0"/>
              <a:t>der Geschäftstätigkeit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vereinfacht Kommunikation </a:t>
            </a:r>
            <a:r>
              <a:rPr lang="de-DE" dirty="0"/>
              <a:t>und </a:t>
            </a:r>
            <a:r>
              <a:rPr lang="de-DE" dirty="0" smtClean="0"/>
              <a:t>Verständnis von Geschäftszielen/Strategien </a:t>
            </a:r>
            <a:r>
              <a:rPr lang="de-DE" dirty="0"/>
              <a:t>auf allen Ebenen </a:t>
            </a:r>
            <a:endParaRPr lang="de-DE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ermöglicht </a:t>
            </a:r>
            <a:r>
              <a:rPr lang="de-DE" dirty="0"/>
              <a:t>strategisches </a:t>
            </a:r>
            <a:r>
              <a:rPr lang="de-DE" dirty="0" smtClean="0"/>
              <a:t>Feedback/Lernen</a:t>
            </a:r>
            <a:endParaRPr lang="de-DE" dirty="0"/>
          </a:p>
          <a:p>
            <a:pPr marL="201168" lvl="1" indent="0">
              <a:buNone/>
            </a:pPr>
            <a:endParaRPr lang="de-DE" sz="2000" dirty="0"/>
          </a:p>
        </p:txBody>
      </p:sp>
      <p:graphicFrame>
        <p:nvGraphicFramePr>
          <p:cNvPr id="4" name="Inhaltsplatzhalter 4"/>
          <p:cNvGraphicFramePr>
            <a:graphicFrameLocks/>
          </p:cNvGraphicFramePr>
          <p:nvPr>
            <p:extLst/>
          </p:nvPr>
        </p:nvGraphicFramePr>
        <p:xfrm>
          <a:off x="552933" y="875212"/>
          <a:ext cx="11346946" cy="2996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uppieren 5"/>
          <p:cNvGrpSpPr/>
          <p:nvPr/>
        </p:nvGrpSpPr>
        <p:grpSpPr>
          <a:xfrm>
            <a:off x="1097280" y="875212"/>
            <a:ext cx="4084900" cy="835857"/>
            <a:chOff x="3607657" y="0"/>
            <a:chExt cx="4084900" cy="4610856"/>
          </a:xfrm>
        </p:grpSpPr>
        <p:sp>
          <p:nvSpPr>
            <p:cNvPr id="7" name="Abgerundetes Rechteck 6"/>
            <p:cNvSpPr/>
            <p:nvPr/>
          </p:nvSpPr>
          <p:spPr>
            <a:xfrm>
              <a:off x="3607657" y="0"/>
              <a:ext cx="4084900" cy="4610856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Abgerundetes Rechteck 4"/>
            <p:cNvSpPr txBox="1"/>
            <p:nvPr/>
          </p:nvSpPr>
          <p:spPr>
            <a:xfrm>
              <a:off x="3807065" y="199408"/>
              <a:ext cx="3686084" cy="421204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38100" rIns="76200" bIns="38100" numCol="1" spcCol="1270" anchor="ctr" anchorCtr="0">
              <a:noAutofit/>
            </a:bodyPr>
            <a:lstStyle/>
            <a:p>
              <a:pPr lvl="0" algn="ctr" defTabSz="8890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b="0" i="0" u="none" kern="1200" dirty="0" err="1" smtClean="0"/>
                <a:t>Balanced</a:t>
              </a:r>
              <a:r>
                <a:rPr lang="de-DE" sz="2000" b="0" i="0" u="none" kern="1200" dirty="0" smtClean="0"/>
                <a:t> </a:t>
              </a:r>
              <a:r>
                <a:rPr lang="de-DE" sz="2000" b="0" i="0" u="none" kern="1200" dirty="0" err="1" smtClean="0"/>
                <a:t>Scorecard</a:t>
              </a:r>
              <a:endParaRPr lang="de-DE" sz="2000" b="0" i="0" u="none" kern="1200" dirty="0"/>
            </a:p>
          </p:txBody>
        </p:sp>
      </p:grpSp>
      <p:sp>
        <p:nvSpPr>
          <p:cNvPr id="9" name="Stern mit 5 Zacken 8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40116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Entwicklungen </a:t>
            </a:r>
            <a:r>
              <a:rPr lang="de-DE" b="1" dirty="0"/>
              <a:t>im Krankenhaussektor</a:t>
            </a:r>
            <a:endParaRPr lang="de-DE" sz="2800" dirty="0"/>
          </a:p>
          <a:p>
            <a:pPr marL="0" lvl="0" indent="0">
              <a:buNone/>
            </a:pPr>
            <a:r>
              <a:rPr lang="de-DE" u="sng" dirty="0"/>
              <a:t>Veränderungen in allgemeinen Umweltbedingungen</a:t>
            </a:r>
            <a:endParaRPr lang="de-DE" sz="2800" dirty="0"/>
          </a:p>
          <a:p>
            <a:pPr lvl="2"/>
            <a:endParaRPr lang="de-DE" dirty="0" smtClean="0"/>
          </a:p>
          <a:p>
            <a:pPr lvl="2"/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023694231"/>
              </p:ext>
            </p:extLst>
          </p:nvPr>
        </p:nvGraphicFramePr>
        <p:xfrm>
          <a:off x="3805646" y="1968138"/>
          <a:ext cx="6949439" cy="4458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41171" y="15946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275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Integriertes Krankenhaus- </a:t>
            </a:r>
            <a:r>
              <a:rPr lang="de-DE" dirty="0" err="1" smtClean="0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Grundlagen</a:t>
            </a:r>
            <a:endParaRPr lang="de-DE" sz="2800" dirty="0"/>
          </a:p>
          <a:p>
            <a:pPr lvl="0">
              <a:buFont typeface="Wingdings" panose="05000000000000000000" pitchFamily="2" charset="2"/>
              <a:buChar char="à"/>
            </a:pPr>
            <a:r>
              <a:rPr lang="de-DE" dirty="0" smtClean="0"/>
              <a:t>Managementfunktionen </a:t>
            </a:r>
            <a:r>
              <a:rPr lang="de-DE" dirty="0"/>
              <a:t>im </a:t>
            </a:r>
            <a:r>
              <a:rPr lang="de-DE" dirty="0" smtClean="0"/>
              <a:t>Krankenhaus</a:t>
            </a: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 smtClean="0"/>
          </a:p>
          <a:p>
            <a:pPr>
              <a:buFont typeface="Wingdings" panose="05000000000000000000" pitchFamily="2" charset="2"/>
              <a:buChar char="à"/>
            </a:pPr>
            <a:endParaRPr lang="de-DE" sz="2800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1129595271"/>
              </p:ext>
            </p:extLst>
          </p:nvPr>
        </p:nvGraphicFramePr>
        <p:xfrm>
          <a:off x="4031674" y="1903615"/>
          <a:ext cx="7531330" cy="4256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83229" y="19036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804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Instrumente </a:t>
            </a:r>
            <a:r>
              <a:rPr lang="de-DE" b="1" dirty="0"/>
              <a:t>und Methoden des strategischen </a:t>
            </a:r>
            <a:r>
              <a:rPr lang="de-DE" b="1" dirty="0" smtClean="0"/>
              <a:t>Managements</a:t>
            </a:r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 smtClean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 smtClean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b="1" dirty="0" smtClean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522324731"/>
              </p:ext>
            </p:extLst>
          </p:nvPr>
        </p:nvGraphicFramePr>
        <p:xfrm>
          <a:off x="3962400" y="2490651"/>
          <a:ext cx="6650446" cy="2978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08167" y="1669473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685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sz="2200" b="1" dirty="0" smtClean="0"/>
              <a:t>Instrumente </a:t>
            </a:r>
            <a:r>
              <a:rPr lang="de-DE" sz="2200" b="1" dirty="0"/>
              <a:t>und Methoden des strategischen Managements</a:t>
            </a:r>
            <a:endParaRPr lang="de-DE" sz="2200" dirty="0"/>
          </a:p>
          <a:p>
            <a:pPr marL="0" indent="0">
              <a:buNone/>
            </a:pPr>
            <a:r>
              <a:rPr lang="de-DE" sz="2200" u="sng" dirty="0" smtClean="0"/>
              <a:t>Umweltanalysen</a:t>
            </a:r>
            <a:endParaRPr lang="de-DE" sz="2200" u="sng" dirty="0"/>
          </a:p>
          <a:p>
            <a:pPr lvl="0"/>
            <a:r>
              <a:rPr lang="de-DE" sz="2200" b="1" dirty="0"/>
              <a:t>Marktorientierung </a:t>
            </a:r>
            <a:r>
              <a:rPr lang="de-DE" sz="2200" b="1" dirty="0" smtClean="0">
                <a:sym typeface="Wingdings" panose="05000000000000000000" pitchFamily="2" charset="2"/>
              </a:rPr>
              <a:t></a:t>
            </a:r>
            <a:r>
              <a:rPr lang="de-DE" sz="2200" b="1" dirty="0" smtClean="0"/>
              <a:t> </a:t>
            </a:r>
          </a:p>
          <a:p>
            <a:pPr lvl="1"/>
            <a:r>
              <a:rPr lang="de-DE" sz="2100" dirty="0" smtClean="0"/>
              <a:t>Konzept</a:t>
            </a:r>
            <a:r>
              <a:rPr lang="de-DE" sz="2100" dirty="0"/>
              <a:t>, das Unternehmen an Marktbedürfnisse ausrichtet </a:t>
            </a:r>
            <a:endParaRPr lang="de-DE" sz="2100" dirty="0">
              <a:sym typeface="Wingdings" panose="05000000000000000000" pitchFamily="2" charset="2"/>
            </a:endParaRPr>
          </a:p>
          <a:p>
            <a:pPr lvl="1"/>
            <a:r>
              <a:rPr lang="de-DE" sz="2100" dirty="0" smtClean="0"/>
              <a:t>Wichtig</a:t>
            </a:r>
            <a:r>
              <a:rPr lang="de-DE" sz="2100" dirty="0"/>
              <a:t>: Verstehen der Unternehmensumwelt </a:t>
            </a:r>
            <a:r>
              <a:rPr lang="de-DE" sz="2100" dirty="0" smtClean="0">
                <a:sym typeface="Wingdings" panose="05000000000000000000" pitchFamily="2" charset="2"/>
              </a:rPr>
              <a:t>und </a:t>
            </a:r>
            <a:r>
              <a:rPr lang="de-DE" sz="2100" dirty="0" smtClean="0"/>
              <a:t>Berücksichtigung </a:t>
            </a:r>
            <a:r>
              <a:rPr lang="de-DE" sz="2100" dirty="0"/>
              <a:t>bei strategischen </a:t>
            </a:r>
            <a:r>
              <a:rPr lang="de-DE" sz="2100" dirty="0" smtClean="0"/>
              <a:t>Entscheidungen</a:t>
            </a:r>
          </a:p>
          <a:p>
            <a:pPr lvl="1"/>
            <a:r>
              <a:rPr lang="de-DE" sz="2100" b="1" dirty="0" smtClean="0"/>
              <a:t>umfassende </a:t>
            </a:r>
            <a:r>
              <a:rPr lang="de-DE" sz="2100" b="1" dirty="0"/>
              <a:t>Analyse/Prognose Umweltbedingungen </a:t>
            </a:r>
            <a:r>
              <a:rPr lang="de-DE" sz="2100" dirty="0"/>
              <a:t>(</a:t>
            </a:r>
            <a:r>
              <a:rPr lang="de-DE" sz="2100" dirty="0" smtClean="0"/>
              <a:t>makroökonomische </a:t>
            </a:r>
            <a:r>
              <a:rPr lang="de-DE" sz="2100" dirty="0"/>
              <a:t>und aufgabenspezifische Bedingungen </a:t>
            </a:r>
            <a:r>
              <a:rPr lang="de-DE" sz="2100" dirty="0">
                <a:sym typeface="Wingdings" panose="05000000000000000000" pitchFamily="2" charset="2"/>
              </a:rPr>
              <a:t></a:t>
            </a:r>
            <a:r>
              <a:rPr lang="de-DE" sz="2100" dirty="0"/>
              <a:t> </a:t>
            </a:r>
            <a:r>
              <a:rPr lang="de-DE" sz="2100" dirty="0" smtClean="0"/>
              <a:t>z.B</a:t>
            </a:r>
            <a:r>
              <a:rPr lang="de-DE" sz="2100" dirty="0"/>
              <a:t>. Lieferanten, Kunden, </a:t>
            </a:r>
            <a:r>
              <a:rPr lang="de-DE" sz="2100" dirty="0" smtClean="0"/>
              <a:t>Patienten)</a:t>
            </a:r>
          </a:p>
          <a:p>
            <a:pPr lvl="1"/>
            <a:r>
              <a:rPr lang="de-DE" sz="2100" b="1" dirty="0" smtClean="0"/>
              <a:t>weitere </a:t>
            </a:r>
            <a:r>
              <a:rPr lang="de-DE" sz="2100" b="1" dirty="0"/>
              <a:t>Entwicklung/Konsequenzen für </a:t>
            </a:r>
            <a:r>
              <a:rPr lang="de-DE" sz="2100" b="1" dirty="0" smtClean="0"/>
              <a:t>Krankenhaus </a:t>
            </a:r>
            <a:r>
              <a:rPr lang="de-DE" sz="2100" dirty="0"/>
              <a:t>(Daten, Infos müssen im Kontext spez. Unternehmensaspekte/Kernkompetenzen stehen) </a:t>
            </a:r>
            <a:endParaRPr lang="de-DE" sz="2100" dirty="0" smtClean="0"/>
          </a:p>
          <a:p>
            <a:pPr lvl="1"/>
            <a:r>
              <a:rPr lang="de-DE" sz="2200" b="1" dirty="0" smtClean="0"/>
              <a:t>Verschiedene Einflussfaktoren</a:t>
            </a:r>
          </a:p>
          <a:p>
            <a:pPr lvl="2"/>
            <a:r>
              <a:rPr lang="de-DE" sz="1900" dirty="0" smtClean="0"/>
              <a:t>meist </a:t>
            </a:r>
            <a:r>
              <a:rPr lang="de-DE" sz="1900" dirty="0"/>
              <a:t>abhängig voneinander, </a:t>
            </a:r>
            <a:r>
              <a:rPr lang="de-DE" sz="1900" dirty="0" smtClean="0"/>
              <a:t>komplex</a:t>
            </a:r>
            <a:endParaRPr lang="de-DE" sz="1900" u="sng" dirty="0"/>
          </a:p>
          <a:p>
            <a:pPr lvl="2"/>
            <a:r>
              <a:rPr lang="de-DE" sz="1900" u="sng" dirty="0" smtClean="0"/>
              <a:t>Übergeordnete </a:t>
            </a:r>
            <a:r>
              <a:rPr lang="de-DE" sz="1900" u="sng" dirty="0"/>
              <a:t>Faktoren</a:t>
            </a:r>
            <a:r>
              <a:rPr lang="de-DE" sz="1900" dirty="0"/>
              <a:t> (für alle </a:t>
            </a:r>
            <a:r>
              <a:rPr lang="de-DE" sz="1900" dirty="0" smtClean="0"/>
              <a:t>Unternehmen/Branchen </a:t>
            </a:r>
            <a:r>
              <a:rPr lang="de-DE" sz="1900" dirty="0"/>
              <a:t>von Bedeutung) - </a:t>
            </a:r>
            <a:r>
              <a:rPr lang="de-DE" sz="1900" b="1" dirty="0"/>
              <a:t>globale Umwelt </a:t>
            </a:r>
            <a:r>
              <a:rPr lang="de-DE" sz="1900" dirty="0"/>
              <a:t>(wenig beeinflussbar aber entscheidend und wichtig zu berücksichtigen): gesetzliche (z. B. DRG-System), ökonomische (z. B. Einkommen der Bevölkerung), technologische (z. B. Weiterentwicklungen in Medizintechnik), soziokulturelle (z. B. die demografische Entwicklung), ökologische (z. B. Trends im Recycling) Umweltfaktoren </a:t>
            </a:r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4422" y="15614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6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3869268" y="864108"/>
            <a:ext cx="7869886" cy="51206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200" b="1" dirty="0" smtClean="0"/>
              <a:t>Instrumente </a:t>
            </a:r>
            <a:r>
              <a:rPr lang="de-DE" sz="2200" b="1" dirty="0"/>
              <a:t>und Methoden des strategischen Managements</a:t>
            </a:r>
            <a:endParaRPr lang="de-DE" sz="2200" dirty="0"/>
          </a:p>
          <a:p>
            <a:pPr marL="0" indent="0">
              <a:buNone/>
            </a:pPr>
            <a:r>
              <a:rPr lang="de-DE" sz="2200" u="sng" dirty="0" smtClean="0"/>
              <a:t>Umweltanalysen</a:t>
            </a:r>
            <a:endParaRPr lang="de-DE" sz="2200" u="sng" dirty="0"/>
          </a:p>
          <a:p>
            <a:pPr lvl="0"/>
            <a:r>
              <a:rPr lang="de-DE" b="1" dirty="0"/>
              <a:t>Marktanalyse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endParaRPr lang="de-DE" sz="2800" dirty="0"/>
          </a:p>
          <a:p>
            <a:pPr lvl="1"/>
            <a:r>
              <a:rPr lang="de-DE" sz="1900" dirty="0"/>
              <a:t>Untersuchung von </a:t>
            </a:r>
            <a:r>
              <a:rPr lang="de-DE" sz="1900" b="1" dirty="0"/>
              <a:t>Eigenschaften von Märkten, Teilmärkten</a:t>
            </a:r>
            <a:br>
              <a:rPr lang="de-DE" sz="1900" b="1" dirty="0"/>
            </a:br>
            <a:r>
              <a:rPr lang="de-DE" sz="1900" b="1" dirty="0"/>
              <a:t>und Marktsegmenten (N</a:t>
            </a:r>
            <a:r>
              <a:rPr lang="de-DE" sz="1900" dirty="0"/>
              <a:t>achfrager, Anbieter, Austauschbeziehung) </a:t>
            </a:r>
            <a:r>
              <a:rPr lang="de-DE" sz="1900" dirty="0">
                <a:sym typeface="Wingdings" panose="05000000000000000000" pitchFamily="2" charset="2"/>
              </a:rPr>
              <a:t></a:t>
            </a:r>
            <a:r>
              <a:rPr lang="de-DE" sz="1900" dirty="0"/>
              <a:t> </a:t>
            </a:r>
            <a:r>
              <a:rPr lang="de-DE" sz="1900" b="1" dirty="0"/>
              <a:t>Nachfrager </a:t>
            </a:r>
            <a:r>
              <a:rPr lang="de-DE" sz="1900" dirty="0"/>
              <a:t>im </a:t>
            </a:r>
            <a:r>
              <a:rPr lang="de-DE" sz="1900" dirty="0" smtClean="0"/>
              <a:t>Krankenhauswesen</a:t>
            </a:r>
            <a:r>
              <a:rPr lang="de-DE" sz="1900" dirty="0"/>
              <a:t>: v.a. (potentielle) Patienten (Bedürfnisse, Ansprüche), </a:t>
            </a:r>
            <a:r>
              <a:rPr lang="de-DE" sz="1900" b="1" dirty="0"/>
              <a:t>Anbieter: </a:t>
            </a:r>
            <a:r>
              <a:rPr lang="de-DE" sz="1900" dirty="0" smtClean="0"/>
              <a:t>Krankenhaus, </a:t>
            </a:r>
            <a:r>
              <a:rPr lang="de-DE" sz="1900" b="1" dirty="0"/>
              <a:t>Austauschbeziehungen </a:t>
            </a:r>
            <a:r>
              <a:rPr lang="de-DE" sz="1900" dirty="0"/>
              <a:t>(Leistungen/monetäre Gegenleistung über </a:t>
            </a:r>
            <a:r>
              <a:rPr lang="de-DE" sz="1900" dirty="0" smtClean="0"/>
              <a:t>Krankenkasse) </a:t>
            </a:r>
            <a:endParaRPr lang="de-DE" sz="1900" dirty="0"/>
          </a:p>
          <a:p>
            <a:pPr lvl="1"/>
            <a:r>
              <a:rPr lang="de-DE" sz="1900" dirty="0"/>
              <a:t>Unterteilung Gesamtmarkt in </a:t>
            </a:r>
            <a:r>
              <a:rPr lang="de-DE" sz="1900" b="1" dirty="0"/>
              <a:t>homogene Teilmärkte</a:t>
            </a:r>
            <a:r>
              <a:rPr lang="de-DE" sz="1900" dirty="0"/>
              <a:t> = eindeutige Marktsegmentierung als Voraussetzung für Marktanalyse </a:t>
            </a:r>
            <a:r>
              <a:rPr lang="de-DE" sz="1900" dirty="0">
                <a:sym typeface="Wingdings" panose="05000000000000000000" pitchFamily="2" charset="2"/>
              </a:rPr>
              <a:t></a:t>
            </a:r>
            <a:r>
              <a:rPr lang="de-DE" sz="1900" dirty="0"/>
              <a:t> Marktsegment schließlich gemäß Marktvolumen (Markpotenzial), </a:t>
            </a:r>
            <a:r>
              <a:rPr lang="de-DE" sz="1900" dirty="0" smtClean="0"/>
              <a:t>Marktwachstum und </a:t>
            </a:r>
            <a:r>
              <a:rPr lang="de-DE" sz="1900" dirty="0"/>
              <a:t>eigenem Marktanteil untersucht </a:t>
            </a:r>
          </a:p>
          <a:p>
            <a:pPr lvl="1"/>
            <a:r>
              <a:rPr lang="de-DE" sz="1900" b="1" dirty="0"/>
              <a:t>Marktvolumen </a:t>
            </a:r>
            <a:r>
              <a:rPr lang="de-DE" sz="1900" dirty="0"/>
              <a:t>= Gesamtheit des Marktes (gemessen in Mengen- oder Wertgrößen, z.B. tatsächlichen Fallaufkommens einer best. Indikation)</a:t>
            </a:r>
          </a:p>
          <a:p>
            <a:pPr lvl="1"/>
            <a:r>
              <a:rPr lang="de-DE" sz="1900" b="1" dirty="0"/>
              <a:t>Marktpotenzial</a:t>
            </a:r>
            <a:r>
              <a:rPr lang="de-DE" sz="1900" dirty="0"/>
              <a:t> = Prognose der Obergrenze der Gesamtnachfrage</a:t>
            </a:r>
          </a:p>
          <a:p>
            <a:pPr lvl="1"/>
            <a:r>
              <a:rPr lang="de-DE" sz="1900" dirty="0"/>
              <a:t>Marktvolumen/Marktpotenzial = Wachstumschancen Markt/-segment </a:t>
            </a:r>
            <a:r>
              <a:rPr lang="de-DE" sz="1900" dirty="0">
                <a:sym typeface="Wingdings" panose="05000000000000000000" pitchFamily="2" charset="2"/>
              </a:rPr>
              <a:t></a:t>
            </a:r>
            <a:r>
              <a:rPr lang="de-DE" sz="1900" dirty="0"/>
              <a:t>  </a:t>
            </a:r>
            <a:r>
              <a:rPr lang="de-DE" sz="1900" b="1" dirty="0"/>
              <a:t>Marktwachstum = </a:t>
            </a:r>
            <a:r>
              <a:rPr lang="de-DE" sz="1900" dirty="0"/>
              <a:t>Zunahme Marktvolumens in Zeitraums (</a:t>
            </a:r>
            <a:r>
              <a:rPr lang="de-DE" sz="1900" dirty="0" smtClean="0"/>
              <a:t>prozentualer </a:t>
            </a:r>
            <a:r>
              <a:rPr lang="de-DE" sz="1900" dirty="0"/>
              <a:t>Anteil des </a:t>
            </a:r>
            <a:r>
              <a:rPr lang="de-DE" sz="1900" dirty="0" smtClean="0"/>
              <a:t>Krankenhauses </a:t>
            </a:r>
            <a:r>
              <a:rPr lang="de-DE" sz="1900" dirty="0"/>
              <a:t>am Marktvolumen = </a:t>
            </a:r>
            <a:r>
              <a:rPr lang="de-DE" sz="1900" b="1" dirty="0"/>
              <a:t>Marktanteil</a:t>
            </a:r>
            <a:r>
              <a:rPr lang="de-DE" sz="1900" dirty="0"/>
              <a:t> - Entwicklung vergangener Jahre und im Vergleich dazu erwartete Entwicklung im Planungszeitraum</a:t>
            </a:r>
            <a:r>
              <a:rPr lang="de-DE" sz="1900" dirty="0" smtClean="0"/>
              <a:t>)</a:t>
            </a:r>
            <a:endParaRPr lang="de-DE" sz="1900" dirty="0"/>
          </a:p>
        </p:txBody>
      </p:sp>
    </p:spTree>
    <p:extLst>
      <p:ext uri="{BB962C8B-B14F-4D97-AF65-F5344CB8AC3E}">
        <p14:creationId xmlns:p14="http://schemas.microsoft.com/office/powerpoint/2010/main" val="12945625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Instrumente und Methoden des strategischen Managements</a:t>
            </a:r>
            <a:endParaRPr lang="de-DE" dirty="0"/>
          </a:p>
          <a:p>
            <a:pPr marL="0" indent="0">
              <a:buNone/>
            </a:pPr>
            <a:r>
              <a:rPr lang="de-DE" u="sng" dirty="0" smtClean="0"/>
              <a:t>Umweltanalysen</a:t>
            </a:r>
            <a:endParaRPr lang="de-DE" b="1" dirty="0" smtClean="0"/>
          </a:p>
          <a:p>
            <a:pPr lvl="0"/>
            <a:r>
              <a:rPr lang="de-DE" b="1" dirty="0" smtClean="0"/>
              <a:t>Risikoanalyse </a:t>
            </a:r>
            <a:r>
              <a:rPr lang="de-DE" dirty="0"/>
              <a:t>Erkennen </a:t>
            </a:r>
            <a:r>
              <a:rPr lang="de-DE" dirty="0" smtClean="0"/>
              <a:t>potentieller betriebswirtschaftlicher/klinischer Risiken </a:t>
            </a:r>
            <a:r>
              <a:rPr lang="de-DE" dirty="0"/>
              <a:t>Für </a:t>
            </a:r>
            <a:r>
              <a:rPr lang="de-DE" dirty="0" smtClean="0"/>
              <a:t>Krankenhaus- und </a:t>
            </a:r>
            <a:r>
              <a:rPr lang="de-DE" dirty="0"/>
              <a:t>Umgangsstrategien (wichtiger bei steigendem unternehmerischem Risiko) </a:t>
            </a:r>
          </a:p>
          <a:p>
            <a:pPr lvl="0"/>
            <a:r>
              <a:rPr lang="de-DE" b="1" dirty="0"/>
              <a:t>Analyse der Branchenstruktur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Bestimmung der Kriterien, die Einfluss auf gesamte Branche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Untersuchung der Wettbewerbsstruktur </a:t>
            </a:r>
            <a:r>
              <a:rPr lang="de-DE" dirty="0" smtClean="0"/>
              <a:t>inkl. </a:t>
            </a:r>
            <a:r>
              <a:rPr lang="de-DE" dirty="0"/>
              <a:t>Veränderungen im Laufe der </a:t>
            </a:r>
            <a:r>
              <a:rPr lang="de-DE" dirty="0" smtClean="0"/>
              <a:t>Zeit</a:t>
            </a:r>
            <a:endParaRPr lang="de-DE" dirty="0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2982" y="1370214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28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b="1" dirty="0"/>
              <a:t>Instrumente und Methoden des strategischen Managements</a:t>
            </a:r>
            <a:endParaRPr lang="de-DE" dirty="0"/>
          </a:p>
          <a:p>
            <a:pPr marL="0" indent="0">
              <a:buNone/>
            </a:pPr>
            <a:r>
              <a:rPr lang="de-DE" u="sng" dirty="0" smtClean="0"/>
              <a:t>Unternehmensanalysen</a:t>
            </a:r>
            <a:endParaRPr lang="de-DE" b="1" dirty="0"/>
          </a:p>
          <a:p>
            <a:pPr lvl="0"/>
            <a:r>
              <a:rPr lang="de-DE" dirty="0" smtClean="0"/>
              <a:t>Umweltanalyse </a:t>
            </a:r>
            <a:r>
              <a:rPr lang="de-DE" dirty="0"/>
              <a:t>= Anpassungsnotwendigkeit, </a:t>
            </a:r>
            <a:r>
              <a:rPr lang="de-DE" b="1" dirty="0"/>
              <a:t>Unternehmensanalyse = </a:t>
            </a:r>
            <a:r>
              <a:rPr lang="de-DE" dirty="0"/>
              <a:t>Anpassungsfähigkeit bestimmt (Chancen nutzen, Risiken bewältigen)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Sammlung, Verdichtung, Auswertung, Interpretation relevanter Infos über eigenes Unternehmen </a:t>
            </a:r>
            <a:endParaRPr lang="de-DE" sz="2800" dirty="0"/>
          </a:p>
          <a:p>
            <a:pPr lvl="0"/>
            <a:r>
              <a:rPr lang="de-DE" b="1" dirty="0"/>
              <a:t>Potenzial-Analyse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Ermittlung/Bewertung strategischer Erfolgspotenziale (ressourcenorientiert, funktionsbereichs- oder wertschöpfungsbezogen)</a:t>
            </a:r>
            <a:endParaRPr lang="de-DE" sz="2800" dirty="0"/>
          </a:p>
          <a:p>
            <a:pPr lvl="0"/>
            <a:r>
              <a:rPr lang="de-DE" b="1" dirty="0"/>
              <a:t>Ressourcenanalyse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Identifikation, Klassifikation, Untersuchung der Ressourcen nach ihrem Beitrag zur Generierung eines Wettbewerbsvorteils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Kombination materiellen Ressourcen mit Fähigkeiten/ Erfahrungen der </a:t>
            </a:r>
            <a:r>
              <a:rPr lang="de-DE" dirty="0" smtClean="0"/>
              <a:t>Mitarbeiter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wertvolle, einzigartige, schlecht imitierbare und breit nutzbare Kernkompetenzen (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smtClean="0"/>
              <a:t>Wettbewerbsvorteile</a:t>
            </a:r>
            <a:r>
              <a:rPr lang="de-DE" dirty="0"/>
              <a:t>) </a:t>
            </a:r>
            <a:endParaRPr lang="de-DE" sz="2800" dirty="0"/>
          </a:p>
          <a:p>
            <a:pPr lvl="0"/>
            <a:r>
              <a:rPr lang="de-DE" b="1" dirty="0"/>
              <a:t>Funktionsbereichsanalyse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anhand bestehender Ermittlung und Bewertung Stärken/Schwächen einzelner Bereiche (z.B. Einkauf)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eigenes Leistungsspektrum detailliert </a:t>
            </a:r>
            <a:r>
              <a:rPr lang="de-DE" dirty="0" smtClean="0"/>
              <a:t>untersucht</a:t>
            </a:r>
            <a:endParaRPr lang="de-DE" sz="2800" dirty="0"/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5083" y="16860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/>
              <a:t>Instrumente und Methoden des strategischen Managements</a:t>
            </a:r>
            <a:endParaRPr lang="de-DE" dirty="0"/>
          </a:p>
          <a:p>
            <a:pPr marL="0" indent="0">
              <a:buNone/>
            </a:pPr>
            <a:r>
              <a:rPr lang="de-DE" u="sng" dirty="0" smtClean="0"/>
              <a:t>Unternehmensanalysen</a:t>
            </a:r>
            <a:endParaRPr lang="de-DE" b="1" dirty="0"/>
          </a:p>
          <a:p>
            <a:pPr lvl="0"/>
            <a:r>
              <a:rPr lang="de-DE" dirty="0" smtClean="0"/>
              <a:t>Jedes </a:t>
            </a:r>
            <a:r>
              <a:rPr lang="de-DE" dirty="0"/>
              <a:t>Unternehmen </a:t>
            </a:r>
            <a:r>
              <a:rPr lang="de-DE" b="1" dirty="0"/>
              <a:t>individuelle Wertkette</a:t>
            </a:r>
            <a:r>
              <a:rPr lang="de-DE" dirty="0"/>
              <a:t>, die in System vor- und nachgelagerter Wertketten von Lieferanten/Abnehmern eingebettet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Unternehmen = Ansammlung von Teilaktivitäten, die  zusammen zur Wertschöpfung beitragen</a:t>
            </a:r>
            <a:endParaRPr lang="de-DE" sz="2800" dirty="0"/>
          </a:p>
          <a:p>
            <a:pPr lvl="1"/>
            <a:r>
              <a:rPr lang="de-DE" b="1" dirty="0"/>
              <a:t>Wertschöpfung = </a:t>
            </a:r>
            <a:r>
              <a:rPr lang="de-DE" dirty="0"/>
              <a:t>Differenz zw. Wert, der vom Unternehmen erstellt wurde und den von ihm bezogenen Leistungen</a:t>
            </a:r>
            <a:endParaRPr lang="de-DE" sz="2400" dirty="0"/>
          </a:p>
          <a:p>
            <a:pPr lvl="1"/>
            <a:r>
              <a:rPr lang="de-DE" b="1" dirty="0"/>
              <a:t>Wertschöpfungsaktivitäten </a:t>
            </a:r>
            <a:r>
              <a:rPr lang="de-DE" dirty="0"/>
              <a:t>sind Bausteine des Wettbewerbsvorteils</a:t>
            </a:r>
            <a:endParaRPr lang="de-DE" sz="2400" dirty="0"/>
          </a:p>
          <a:p>
            <a:pPr lvl="1"/>
            <a:r>
              <a:rPr lang="de-DE" b="1" dirty="0"/>
              <a:t>Wertkettenanalyse </a:t>
            </a:r>
            <a:r>
              <a:rPr lang="de-DE" b="1" dirty="0">
                <a:sym typeface="Wingdings" panose="05000000000000000000" pitchFamily="2" charset="2"/>
              </a:rPr>
              <a:t></a:t>
            </a:r>
            <a:r>
              <a:rPr lang="de-DE" b="1" dirty="0"/>
              <a:t> </a:t>
            </a:r>
            <a:r>
              <a:rPr lang="de-DE" dirty="0"/>
              <a:t>Analyse der individuellen Wertkette des Unternehmens bzgl. Kundennutzen 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4861391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Zukunft </a:t>
            </a:r>
            <a:r>
              <a:rPr lang="de-DE" b="1" dirty="0"/>
              <a:t>der Krankenhäuser</a:t>
            </a:r>
            <a:endParaRPr lang="de-DE" dirty="0"/>
          </a:p>
          <a:p>
            <a:pPr lvl="0"/>
            <a:r>
              <a:rPr lang="de-DE" dirty="0"/>
              <a:t>Hoher Wettbewerbsdruck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wichtig: hohe </a:t>
            </a:r>
            <a:r>
              <a:rPr lang="de-DE" b="1" dirty="0"/>
              <a:t>Kundenorientierung</a:t>
            </a:r>
            <a:r>
              <a:rPr lang="de-DE" dirty="0"/>
              <a:t> (Veränderung der Pat.-Erwartungen/Bedürfnisse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anspruchsvolle Kunden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kritisches Hinterfragen der </a:t>
            </a:r>
            <a:r>
              <a:rPr lang="de-DE" dirty="0" smtClean="0"/>
              <a:t>Krankenhaus-Leistungen, Vergleich  und Mitentscheidung </a:t>
            </a:r>
            <a:endParaRPr lang="de-DE" dirty="0"/>
          </a:p>
          <a:p>
            <a:pPr lvl="0"/>
            <a:r>
              <a:rPr lang="de-DE" dirty="0"/>
              <a:t>Möglichkeiten: </a:t>
            </a:r>
            <a:endParaRPr lang="de-DE" dirty="0" smtClean="0"/>
          </a:p>
          <a:p>
            <a:pPr lvl="1"/>
            <a:r>
              <a:rPr lang="de-DE" dirty="0" smtClean="0"/>
              <a:t>Bessere Informationsqualität/Kommunikation</a:t>
            </a:r>
          </a:p>
          <a:p>
            <a:pPr lvl="1"/>
            <a:r>
              <a:rPr lang="de-DE" dirty="0" smtClean="0"/>
              <a:t>Beschwerdemanagement</a:t>
            </a:r>
          </a:p>
          <a:p>
            <a:pPr lvl="1"/>
            <a:r>
              <a:rPr lang="de-DE" dirty="0" smtClean="0"/>
              <a:t>Ausbau </a:t>
            </a:r>
            <a:r>
              <a:rPr lang="de-DE" dirty="0"/>
              <a:t>Zusammenarbeit mit niedergelassenen </a:t>
            </a:r>
            <a:r>
              <a:rPr lang="de-DE" dirty="0" smtClean="0"/>
              <a:t>Ärzten/Reha-Einrichtungen</a:t>
            </a:r>
          </a:p>
          <a:p>
            <a:pPr lvl="1"/>
            <a:r>
              <a:rPr lang="de-DE" dirty="0" smtClean="0"/>
              <a:t>ständige </a:t>
            </a:r>
            <a:r>
              <a:rPr lang="de-DE" dirty="0"/>
              <a:t>Messung bzw. Verbesserung der </a:t>
            </a:r>
            <a:r>
              <a:rPr lang="de-DE" dirty="0" smtClean="0"/>
              <a:t>Freundlichkeit/Zuwendung/Zugänglichkeit</a:t>
            </a:r>
          </a:p>
          <a:p>
            <a:pPr lvl="1"/>
            <a:r>
              <a:rPr lang="de-DE" dirty="0" smtClean="0"/>
              <a:t>Vortragsreihen </a:t>
            </a:r>
            <a:r>
              <a:rPr lang="de-DE" dirty="0"/>
              <a:t>zur Beratung/Aufklärung (Prävention, Ernährungsfragen, Umgang mit Medikamenten, Behandlung, Lebensweise für </a:t>
            </a:r>
            <a:r>
              <a:rPr lang="de-DE" dirty="0" err="1"/>
              <a:t>Chroniker</a:t>
            </a:r>
            <a:r>
              <a:rPr lang="de-DE" dirty="0"/>
              <a:t>) , z.B. Gründung Haus der Gesundheitsförderung (Sport, Wellness, Beratungsangebote…Finanzierung über Kursgebühr) </a:t>
            </a:r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9731" y="18191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2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Zukunft </a:t>
            </a:r>
            <a:r>
              <a:rPr lang="de-DE" b="1" dirty="0"/>
              <a:t>der Krankenhäuser</a:t>
            </a:r>
            <a:endParaRPr lang="de-DE" dirty="0"/>
          </a:p>
          <a:p>
            <a:pPr lvl="0"/>
            <a:r>
              <a:rPr lang="de-DE" dirty="0" smtClean="0"/>
              <a:t>Früher </a:t>
            </a:r>
            <a:r>
              <a:rPr lang="de-DE" dirty="0"/>
              <a:t>Devise „</a:t>
            </a:r>
            <a:r>
              <a:rPr lang="de-DE" b="1" dirty="0"/>
              <a:t>Größe ist gut</a:t>
            </a:r>
            <a:r>
              <a:rPr lang="de-DE" dirty="0"/>
              <a:t>“ (Wirtschaftlichkeit/Qualität der </a:t>
            </a:r>
            <a:r>
              <a:rPr lang="de-DE" dirty="0" smtClean="0"/>
              <a:t>Krankenhaus-Leistungen </a:t>
            </a:r>
            <a:r>
              <a:rPr lang="de-DE" dirty="0"/>
              <a:t>von großen </a:t>
            </a:r>
            <a:r>
              <a:rPr lang="de-DE" dirty="0" smtClean="0"/>
              <a:t>Krankenhäusern </a:t>
            </a:r>
            <a:r>
              <a:rPr lang="de-DE" dirty="0"/>
              <a:t>besser </a:t>
            </a:r>
            <a:r>
              <a:rPr lang="de-DE" dirty="0" smtClean="0"/>
              <a:t>erreichbar)</a:t>
            </a:r>
          </a:p>
          <a:p>
            <a:pPr lvl="0"/>
            <a:r>
              <a:rPr lang="de-DE" dirty="0" smtClean="0"/>
              <a:t>Heute </a:t>
            </a:r>
            <a:r>
              <a:rPr lang="de-DE" dirty="0"/>
              <a:t>noch auf Abteilungs- und Stationsebene </a:t>
            </a:r>
            <a:r>
              <a:rPr lang="de-DE" dirty="0" smtClean="0"/>
              <a:t>(Verbundeffekte), Krankenhaus </a:t>
            </a:r>
            <a:r>
              <a:rPr lang="de-DE" dirty="0"/>
              <a:t>als Ganzes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aber </a:t>
            </a:r>
            <a:r>
              <a:rPr lang="de-DE" dirty="0"/>
              <a:t>Trend zu Häusern mit reduzierter Bettenzahl und spezialisiertem/kleinerem Leistungsangebot </a:t>
            </a:r>
          </a:p>
          <a:p>
            <a:pPr lvl="0"/>
            <a:r>
              <a:rPr lang="de-DE" dirty="0"/>
              <a:t>Krankenhausleitung Vorteil v.a. bei kleineren Kliniken durch effizientere Führung/Steuerung (</a:t>
            </a:r>
            <a:r>
              <a:rPr lang="de-DE" dirty="0" smtClean="0"/>
              <a:t>geringe </a:t>
            </a:r>
            <a:r>
              <a:rPr lang="de-DE" dirty="0"/>
              <a:t>Komplexität, bessere Transparenz </a:t>
            </a:r>
          </a:p>
          <a:p>
            <a:endParaRPr lang="de-DE" dirty="0"/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2284" y="14533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928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Zukunft </a:t>
            </a:r>
            <a:r>
              <a:rPr lang="de-DE" b="1" dirty="0"/>
              <a:t>der Krankenhäuser</a:t>
            </a:r>
            <a:endParaRPr lang="de-DE" dirty="0"/>
          </a:p>
          <a:p>
            <a:pPr lvl="0"/>
            <a:r>
              <a:rPr lang="de-DE" dirty="0"/>
              <a:t>Mindestmengeneinführung und </a:t>
            </a:r>
            <a:r>
              <a:rPr lang="de-DE" dirty="0" smtClean="0"/>
              <a:t>verbindliche Versorgungskriterien</a:t>
            </a:r>
          </a:p>
          <a:p>
            <a:pPr lvl="0"/>
            <a:r>
              <a:rPr lang="de-DE" dirty="0" smtClean="0"/>
              <a:t>Folge: Krankenhaus muss </a:t>
            </a:r>
            <a:r>
              <a:rPr lang="de-DE" dirty="0"/>
              <a:t>Schwerpunkte definieren/z.T. Abteilungen </a:t>
            </a:r>
            <a:r>
              <a:rPr lang="de-DE" dirty="0" smtClean="0"/>
              <a:t>ausbauen</a:t>
            </a:r>
            <a:endParaRPr lang="de-DE" dirty="0">
              <a:sym typeface="Wingdings" panose="05000000000000000000" pitchFamily="2" charset="2"/>
            </a:endParaRPr>
          </a:p>
          <a:p>
            <a:pPr lvl="0"/>
            <a:r>
              <a:rPr lang="de-DE" dirty="0" smtClean="0">
                <a:sym typeface="Wingdings" panose="05000000000000000000" pitchFamily="2" charset="2"/>
              </a:rPr>
              <a:t>Krankenhaus </a:t>
            </a:r>
            <a:r>
              <a:rPr lang="de-DE" dirty="0" smtClean="0"/>
              <a:t>mit </a:t>
            </a:r>
            <a:r>
              <a:rPr lang="de-DE" dirty="0"/>
              <a:t>begrenzter Anzahl an Fachabteilungen oft erfolgreicher </a:t>
            </a:r>
            <a:r>
              <a:rPr lang="de-DE" dirty="0" smtClean="0"/>
              <a:t>(kleinere </a:t>
            </a:r>
            <a:r>
              <a:rPr lang="de-DE" dirty="0"/>
              <a:t>Kliniken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entscheidend: hervorragende Diagnostik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schnelle/adäquate vor Ort- Untersuchung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dann z.T. Verlegung in hochspezialisierte Fachklinik (in D zunehmend mehr)) </a:t>
            </a:r>
            <a:endParaRPr lang="de-DE" dirty="0" smtClean="0"/>
          </a:p>
          <a:p>
            <a:pPr lvl="0"/>
            <a:r>
              <a:rPr lang="de-DE" dirty="0" smtClean="0"/>
              <a:t>Konzentration </a:t>
            </a:r>
            <a:r>
              <a:rPr lang="de-DE" dirty="0"/>
              <a:t>auf Kernkompetenzen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Vorteile: Qualitätsverbesserung durch Erfahrungs-/</a:t>
            </a:r>
            <a:r>
              <a:rPr lang="de-DE" dirty="0" smtClean="0"/>
              <a:t>Lerneffekte und wirtschaftliche </a:t>
            </a:r>
            <a:r>
              <a:rPr lang="de-DE" dirty="0"/>
              <a:t>Vorteile (med. Tätigkeiten schneller/routinierter) (500 gleiche OPs vs. </a:t>
            </a:r>
            <a:r>
              <a:rPr lang="de-DE" dirty="0" smtClean="0"/>
              <a:t>5)</a:t>
            </a:r>
          </a:p>
          <a:p>
            <a:pPr lvl="0"/>
            <a:r>
              <a:rPr lang="de-DE" dirty="0" smtClean="0"/>
              <a:t>durch </a:t>
            </a:r>
            <a:r>
              <a:rPr lang="de-DE" dirty="0"/>
              <a:t>Voranschreiten der Spezialisierung Möglichkeit der Deckung des Investitionsbedarfes/Wettbewerbsfähigkeit erhalten </a:t>
            </a:r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4298" y="13619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04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Zukunft </a:t>
            </a:r>
            <a:r>
              <a:rPr lang="de-DE" b="1" dirty="0"/>
              <a:t>der Krankenhäuser</a:t>
            </a:r>
            <a:endParaRPr lang="de-DE" dirty="0"/>
          </a:p>
          <a:p>
            <a:pPr lvl="0"/>
            <a:r>
              <a:rPr lang="de-DE" dirty="0" smtClean="0"/>
              <a:t>Dennoch </a:t>
            </a:r>
            <a:r>
              <a:rPr lang="de-DE" dirty="0"/>
              <a:t>auch zukünftig große Krankenhäuser der Maximalversorgung, v.a. Unis unverzichtbar (komplexe Krankheitsbilder, </a:t>
            </a:r>
            <a:r>
              <a:rPr lang="de-DE" dirty="0" smtClean="0"/>
              <a:t>multimorbide </a:t>
            </a:r>
            <a:r>
              <a:rPr lang="de-DE" dirty="0"/>
              <a:t>Pat.) </a:t>
            </a:r>
            <a:r>
              <a:rPr lang="de-DE" dirty="0" smtClean="0"/>
              <a:t>und Ausbildung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Problem aber v.a. Verdichtung von Struktur und Bettenzahl </a:t>
            </a:r>
          </a:p>
          <a:p>
            <a:pPr lvl="0"/>
            <a:r>
              <a:rPr lang="de-DE" dirty="0"/>
              <a:t>Leistungsfähige/effiziente Strukturen für </a:t>
            </a:r>
            <a:r>
              <a:rPr lang="de-DE" dirty="0" smtClean="0"/>
              <a:t>Krankenhäuser </a:t>
            </a:r>
            <a:r>
              <a:rPr lang="de-DE" dirty="0"/>
              <a:t>z.B. durch </a:t>
            </a:r>
            <a:r>
              <a:rPr lang="de-DE" dirty="0" smtClean="0"/>
              <a:t>Verbundstrukturen</a:t>
            </a:r>
          </a:p>
          <a:p>
            <a:pPr lvl="0"/>
            <a:r>
              <a:rPr lang="de-DE" dirty="0" smtClean="0"/>
              <a:t>Folge: v.a</a:t>
            </a:r>
            <a:r>
              <a:rPr lang="de-DE" dirty="0"/>
              <a:t>. </a:t>
            </a:r>
            <a:r>
              <a:rPr lang="de-DE" b="1" dirty="0"/>
              <a:t>regionale Kooperationen </a:t>
            </a:r>
            <a:r>
              <a:rPr lang="de-DE" dirty="0"/>
              <a:t>(Ziel: Generieren von Effizienzgewinnen bei operativer </a:t>
            </a:r>
            <a:r>
              <a:rPr lang="de-DE" dirty="0" smtClean="0"/>
              <a:t>Leistungseinheiten, </a:t>
            </a:r>
            <a:r>
              <a:rPr lang="de-DE" dirty="0"/>
              <a:t>Ressourcennutzung, Einkauf, Investitionen)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Wirtschaftlichkeitsvorteile durch </a:t>
            </a:r>
            <a:r>
              <a:rPr lang="de-DE" dirty="0" smtClean="0"/>
              <a:t>gemeinsame Ressourcennutzung </a:t>
            </a:r>
            <a:r>
              <a:rPr lang="de-DE" dirty="0"/>
              <a:t>(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Investitionen) </a:t>
            </a:r>
            <a:endParaRPr lang="de-DE" dirty="0" smtClean="0"/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24793" y="15946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0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31520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/>
              <a:t>Normatives Management – Handlungsgrundlage im Krankenhaus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/>
              <a:t>Orientierung: </a:t>
            </a:r>
            <a:endParaRPr lang="de-DE" sz="1800" b="1" dirty="0" smtClean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langfristig </a:t>
            </a:r>
            <a:r>
              <a:rPr lang="de-DE" dirty="0"/>
              <a:t>(10a) 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Normen </a:t>
            </a:r>
            <a:r>
              <a:rPr lang="de-DE" dirty="0"/>
              <a:t>für Handeln </a:t>
            </a:r>
            <a:r>
              <a:rPr lang="de-DE" dirty="0" smtClean="0"/>
              <a:t>(</a:t>
            </a:r>
            <a:r>
              <a:rPr lang="de-DE" dirty="0" err="1" smtClean="0"/>
              <a:t>eth</a:t>
            </a:r>
            <a:r>
              <a:rPr lang="de-DE" dirty="0"/>
              <a:t>. Legitimation der </a:t>
            </a:r>
            <a:r>
              <a:rPr lang="de-DE" dirty="0" smtClean="0"/>
              <a:t>unternehmerischen </a:t>
            </a:r>
            <a:r>
              <a:rPr lang="de-DE" dirty="0"/>
              <a:t>Tätigkeit) 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err="1" smtClean="0"/>
              <a:t>Coporate</a:t>
            </a:r>
            <a:r>
              <a:rPr lang="de-DE" dirty="0" smtClean="0"/>
              <a:t> </a:t>
            </a:r>
            <a:r>
              <a:rPr lang="de-DE" dirty="0"/>
              <a:t>Identity – Präsentation nach </a:t>
            </a:r>
            <a:r>
              <a:rPr lang="de-DE" dirty="0" smtClean="0"/>
              <a:t>außen</a:t>
            </a:r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74422" y="17276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Heraus-forderung</a:t>
            </a:r>
            <a:br>
              <a:rPr lang="de-DE" dirty="0" smtClean="0"/>
            </a:br>
            <a:r>
              <a:rPr lang="de-DE" dirty="0" smtClean="0"/>
              <a:t>Krankenhaus-management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b="1" dirty="0" smtClean="0"/>
              <a:t>Zukunft </a:t>
            </a:r>
            <a:r>
              <a:rPr lang="de-DE" b="1" dirty="0"/>
              <a:t>der Krankenhäuser</a:t>
            </a:r>
            <a:endParaRPr lang="de-DE" dirty="0"/>
          </a:p>
          <a:p>
            <a:pPr lvl="0"/>
            <a:r>
              <a:rPr lang="de-DE" dirty="0" smtClean="0"/>
              <a:t>Synergien </a:t>
            </a:r>
            <a:r>
              <a:rPr lang="de-DE" dirty="0"/>
              <a:t>v.a. bei </a:t>
            </a:r>
            <a:r>
              <a:rPr lang="de-DE" dirty="0" smtClean="0"/>
              <a:t>medizinischem Leistungsangebot</a:t>
            </a:r>
            <a:r>
              <a:rPr lang="de-DE" dirty="0"/>
              <a:t>/ Infrastrukturnutzung (komplementäre Ergänzung innerhalb Verbund</a:t>
            </a:r>
            <a:r>
              <a:rPr lang="de-DE" dirty="0" smtClean="0"/>
              <a:t>)</a:t>
            </a:r>
          </a:p>
          <a:p>
            <a:pPr lvl="0"/>
            <a:r>
              <a:rPr lang="de-DE" dirty="0" smtClean="0"/>
              <a:t>Bündelung individueller </a:t>
            </a:r>
            <a:r>
              <a:rPr lang="de-DE" dirty="0"/>
              <a:t>Stärken/Kompetenzen der Kooperationspartner/ Vorteil bezgl. Mindestmengen </a:t>
            </a:r>
            <a:endParaRPr lang="de-DE" dirty="0" smtClean="0"/>
          </a:p>
          <a:p>
            <a:pPr lvl="0"/>
            <a:r>
              <a:rPr lang="de-DE" b="1" dirty="0" smtClean="0">
                <a:solidFill>
                  <a:srgbClr val="FF0000"/>
                </a:solidFill>
              </a:rPr>
              <a:t>Größen-</a:t>
            </a:r>
            <a:r>
              <a:rPr lang="de-DE" dirty="0">
                <a:solidFill>
                  <a:srgbClr val="FF0000"/>
                </a:solidFill>
              </a:rPr>
              <a:t>, </a:t>
            </a:r>
            <a:r>
              <a:rPr lang="de-DE" b="1" dirty="0">
                <a:solidFill>
                  <a:srgbClr val="FF0000"/>
                </a:solidFill>
              </a:rPr>
              <a:t>Produktivitäts- und Kostenvorteile </a:t>
            </a:r>
            <a:r>
              <a:rPr lang="de-DE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de-DE" b="1" dirty="0">
                <a:solidFill>
                  <a:srgbClr val="FF0000"/>
                </a:solidFill>
              </a:rPr>
              <a:t> </a:t>
            </a:r>
            <a:r>
              <a:rPr lang="de-DE" dirty="0">
                <a:solidFill>
                  <a:srgbClr val="FF0000"/>
                </a:solidFill>
              </a:rPr>
              <a:t>qualitativ höheres und  </a:t>
            </a:r>
            <a:r>
              <a:rPr lang="de-DE" dirty="0" smtClean="0">
                <a:solidFill>
                  <a:srgbClr val="FF0000"/>
                </a:solidFill>
              </a:rPr>
              <a:t>breiter </a:t>
            </a:r>
            <a:r>
              <a:rPr lang="de-DE" dirty="0">
                <a:solidFill>
                  <a:srgbClr val="FF0000"/>
                </a:solidFill>
              </a:rPr>
              <a:t>gefächertes Leistungsangebot </a:t>
            </a:r>
            <a:r>
              <a:rPr lang="de-DE" dirty="0" smtClean="0">
                <a:solidFill>
                  <a:srgbClr val="FF0000"/>
                </a:solidFill>
              </a:rPr>
              <a:t>und </a:t>
            </a:r>
            <a:r>
              <a:rPr lang="de-DE" dirty="0">
                <a:solidFill>
                  <a:srgbClr val="FF0000"/>
                </a:solidFill>
              </a:rPr>
              <a:t>Wettbewerbsvorteile </a:t>
            </a:r>
            <a:r>
              <a:rPr lang="de-DE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de-DE" dirty="0">
                <a:solidFill>
                  <a:srgbClr val="FF0000"/>
                </a:solidFill>
              </a:rPr>
              <a:t> zunehmend </a:t>
            </a:r>
            <a:r>
              <a:rPr lang="de-DE" dirty="0" smtClean="0">
                <a:solidFill>
                  <a:srgbClr val="FF0000"/>
                </a:solidFill>
              </a:rPr>
              <a:t>Kooperationen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5" name="Stern mit 5 Zacken 4"/>
          <p:cNvSpPr/>
          <p:nvPr/>
        </p:nvSpPr>
        <p:spPr>
          <a:xfrm>
            <a:off x="11272056" y="149629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9978" y="15614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3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Literatur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40000" lnSpcReduction="20000"/>
          </a:bodyPr>
          <a:lstStyle/>
          <a:p>
            <a:r>
              <a:rPr lang="de-DE" sz="1800" dirty="0"/>
              <a:t>Braun, G. (Hrsg.) (</a:t>
            </a:r>
            <a:r>
              <a:rPr lang="de-DE" sz="1800" dirty="0" smtClean="0"/>
              <a:t>1999) Handbuch </a:t>
            </a:r>
            <a:r>
              <a:rPr lang="de-DE" sz="1800" dirty="0"/>
              <a:t>Krankenhausmanagement. Bausteine für eine moderne Krankenhausführung, Stuttgart.</a:t>
            </a:r>
          </a:p>
          <a:p>
            <a:r>
              <a:rPr lang="de-DE" sz="1800" dirty="0"/>
              <a:t>Eichhorn, P., </a:t>
            </a:r>
            <a:r>
              <a:rPr lang="de-DE" sz="1800" dirty="0" err="1"/>
              <a:t>Seelos</a:t>
            </a:r>
            <a:r>
              <a:rPr lang="de-DE" sz="1800" dirty="0"/>
              <a:t>, H.-J., Schulenburg, J.-M. Graf v. d. (Hrsg.) (</a:t>
            </a:r>
            <a:r>
              <a:rPr lang="de-DE" sz="1800" dirty="0" smtClean="0"/>
              <a:t>2000) Krankenhausmanagement</a:t>
            </a:r>
            <a:r>
              <a:rPr lang="de-DE" sz="1800" dirty="0"/>
              <a:t>, München, Jena.</a:t>
            </a:r>
          </a:p>
          <a:p>
            <a:r>
              <a:rPr lang="de-DE" sz="1800" dirty="0" err="1"/>
              <a:t>Fleßa</a:t>
            </a:r>
            <a:r>
              <a:rPr lang="de-DE" sz="1800" dirty="0"/>
              <a:t>, S. (2018</a:t>
            </a:r>
            <a:r>
              <a:rPr lang="de-DE" sz="1800" dirty="0" smtClean="0"/>
              <a:t>)  Systemisches </a:t>
            </a:r>
            <a:r>
              <a:rPr lang="de-DE" sz="1800" dirty="0"/>
              <a:t>Krankenhausmanagement, Berlin, Boston.</a:t>
            </a:r>
          </a:p>
          <a:p>
            <a:r>
              <a:rPr lang="de-DE" sz="1800" dirty="0" err="1"/>
              <a:t>Haubrock</a:t>
            </a:r>
            <a:r>
              <a:rPr lang="de-DE" sz="1800" dirty="0"/>
              <a:t>, M., </a:t>
            </a:r>
            <a:r>
              <a:rPr lang="de-DE" sz="1800" dirty="0" err="1"/>
              <a:t>Schär</a:t>
            </a:r>
            <a:r>
              <a:rPr lang="de-DE" sz="1800" dirty="0"/>
              <a:t>, W. (Hrsg.) (</a:t>
            </a:r>
            <a:r>
              <a:rPr lang="de-DE" sz="1800" dirty="0" smtClean="0"/>
              <a:t>2007) Betriebswirtschaft </a:t>
            </a:r>
            <a:r>
              <a:rPr lang="de-DE" sz="1800" dirty="0"/>
              <a:t>und Management im Krankenhaus, 4. Auflage, Bern</a:t>
            </a:r>
            <a:r>
              <a:rPr lang="de-DE" sz="1800" dirty="0" smtClean="0"/>
              <a:t>.</a:t>
            </a:r>
          </a:p>
          <a:p>
            <a:r>
              <a:rPr lang="de-DE" sz="1800" dirty="0"/>
              <a:t>Braun, G., </a:t>
            </a:r>
            <a:r>
              <a:rPr lang="de-DE" sz="1800" dirty="0" err="1"/>
              <a:t>Güssow</a:t>
            </a:r>
            <a:r>
              <a:rPr lang="de-DE" sz="1800" dirty="0"/>
              <a:t>, J., Ott, R. (Hrsg.) (</a:t>
            </a:r>
            <a:r>
              <a:rPr lang="de-DE" sz="1800" dirty="0" smtClean="0"/>
              <a:t>2005) Prozessorientiertes </a:t>
            </a:r>
            <a:r>
              <a:rPr lang="de-DE" sz="1800" dirty="0"/>
              <a:t>Krankenhaus: Lösungen für eine Positionierung im Wettbewerb, Stuttgart.</a:t>
            </a:r>
          </a:p>
          <a:p>
            <a:r>
              <a:rPr lang="de-DE" sz="1800" dirty="0"/>
              <a:t>Conrad, H.-J. (</a:t>
            </a:r>
            <a:r>
              <a:rPr lang="de-DE" sz="1800" dirty="0" smtClean="0"/>
              <a:t>2001) </a:t>
            </a:r>
            <a:r>
              <a:rPr lang="de-DE" sz="1800" dirty="0" err="1" smtClean="0"/>
              <a:t>Balanced</a:t>
            </a:r>
            <a:r>
              <a:rPr lang="de-DE" sz="1800" dirty="0" smtClean="0"/>
              <a:t> </a:t>
            </a:r>
            <a:r>
              <a:rPr lang="de-DE" sz="1800" dirty="0" err="1"/>
              <a:t>Scorecard</a:t>
            </a:r>
            <a:r>
              <a:rPr lang="de-DE" sz="1800" dirty="0"/>
              <a:t> als modernes Management-Instrument im Krankenhaus, Kulmbach.</a:t>
            </a:r>
          </a:p>
          <a:p>
            <a:r>
              <a:rPr lang="de-DE" sz="1800" dirty="0"/>
              <a:t>Conrad, H.-J. (</a:t>
            </a:r>
            <a:r>
              <a:rPr lang="de-DE" sz="1800" dirty="0" smtClean="0"/>
              <a:t>2008) Controlling </a:t>
            </a:r>
            <a:r>
              <a:rPr lang="de-DE" sz="1800" dirty="0"/>
              <a:t>im Krankenhaus: Controlling als Instrument zur Sicherung des wirtschaftlichen Erfolgs von Krankenhäusern, Kulmbach.</a:t>
            </a:r>
          </a:p>
          <a:p>
            <a:r>
              <a:rPr lang="de-DE" sz="1800" dirty="0" err="1"/>
              <a:t>Debatin</a:t>
            </a:r>
            <a:r>
              <a:rPr lang="de-DE" sz="1800" dirty="0"/>
              <a:t>, J. F., </a:t>
            </a:r>
            <a:r>
              <a:rPr lang="de-DE" sz="1800" dirty="0" err="1"/>
              <a:t>Goyen</a:t>
            </a:r>
            <a:r>
              <a:rPr lang="de-DE" sz="1800" dirty="0"/>
              <a:t>, M., Schmitz, C. (Hrsg.) (</a:t>
            </a:r>
            <a:r>
              <a:rPr lang="de-DE" sz="1800" dirty="0" smtClean="0"/>
              <a:t>2006) Zukunft </a:t>
            </a:r>
            <a:r>
              <a:rPr lang="de-DE" sz="1800" dirty="0"/>
              <a:t>Krankenhaus: Überleben durch Innovationen, Berlin.</a:t>
            </a:r>
          </a:p>
          <a:p>
            <a:r>
              <a:rPr lang="de-DE" sz="1800" dirty="0" err="1"/>
              <a:t>Dillerup</a:t>
            </a:r>
            <a:r>
              <a:rPr lang="de-DE" sz="1800" dirty="0"/>
              <a:t>, R., Stoi, R. (</a:t>
            </a:r>
            <a:r>
              <a:rPr lang="de-DE" sz="1800" dirty="0" smtClean="0"/>
              <a:t>2013) Unternehmensführung</a:t>
            </a:r>
            <a:r>
              <a:rPr lang="de-DE" sz="1800" dirty="0"/>
              <a:t>, 4. Auflage, München.</a:t>
            </a:r>
          </a:p>
          <a:p>
            <a:r>
              <a:rPr lang="de-DE" sz="1800" dirty="0"/>
              <a:t>Dubs, R., Euler, D., Rüegg-Stürm, J., Wyss, C. (Hrsg.) (</a:t>
            </a:r>
            <a:r>
              <a:rPr lang="de-DE" sz="1800" dirty="0" smtClean="0"/>
              <a:t>2004) Einführung </a:t>
            </a:r>
            <a:r>
              <a:rPr lang="de-DE" sz="1800" dirty="0"/>
              <a:t>in die Managementlehre 1, Basel, 53-166.</a:t>
            </a:r>
          </a:p>
          <a:p>
            <a:r>
              <a:rPr lang="de-DE" sz="1800" dirty="0" err="1"/>
              <a:t>Eiff</a:t>
            </a:r>
            <a:r>
              <a:rPr lang="de-DE" sz="1800" dirty="0"/>
              <a:t>, W. v. (</a:t>
            </a:r>
            <a:r>
              <a:rPr lang="de-DE" sz="1800" dirty="0" smtClean="0"/>
              <a:t>2012) Bedeutung </a:t>
            </a:r>
            <a:r>
              <a:rPr lang="de-DE" sz="1800" dirty="0"/>
              <a:t>des Porter-Ansatzes für Kliniken, in: , 5, 14-17.</a:t>
            </a:r>
          </a:p>
          <a:p>
            <a:r>
              <a:rPr lang="de-DE" sz="1800" dirty="0" err="1"/>
              <a:t>Eiff</a:t>
            </a:r>
            <a:r>
              <a:rPr lang="de-DE" sz="1800" dirty="0"/>
              <a:t>, W. v., </a:t>
            </a:r>
            <a:r>
              <a:rPr lang="de-DE" sz="1800" dirty="0" err="1"/>
              <a:t>Fenger</a:t>
            </a:r>
            <a:r>
              <a:rPr lang="de-DE" sz="1800" dirty="0"/>
              <a:t>, H., Gillessen, A., </a:t>
            </a:r>
            <a:r>
              <a:rPr lang="de-DE" sz="1800" dirty="0" err="1"/>
              <a:t>Kerres</a:t>
            </a:r>
            <a:r>
              <a:rPr lang="de-DE" sz="1800" dirty="0"/>
              <a:t>, A., </a:t>
            </a:r>
            <a:r>
              <a:rPr lang="de-DE" sz="1800" dirty="0" err="1"/>
              <a:t>Mis</a:t>
            </a:r>
            <a:r>
              <a:rPr lang="de-DE" sz="1800" dirty="0"/>
              <a:t>, U., </a:t>
            </a:r>
            <a:r>
              <a:rPr lang="de-DE" sz="1800" dirty="0" err="1"/>
              <a:t>Raem</a:t>
            </a:r>
            <a:r>
              <a:rPr lang="de-DE" sz="1800" dirty="0"/>
              <a:t>, A. M., Winter, S. F. (Hrsg</a:t>
            </a:r>
            <a:r>
              <a:rPr lang="de-DE" sz="1800" dirty="0" smtClean="0"/>
              <a:t>.) Der </a:t>
            </a:r>
            <a:r>
              <a:rPr lang="de-DE" sz="1800" dirty="0"/>
              <a:t>Krankenhausmanager, Band 1, Stand November 2002, Berlin u. a.</a:t>
            </a:r>
          </a:p>
          <a:p>
            <a:r>
              <a:rPr lang="de-DE" sz="1800" dirty="0"/>
              <a:t>Franke, D. H. (</a:t>
            </a:r>
            <a:r>
              <a:rPr lang="de-DE" sz="1800" dirty="0" smtClean="0"/>
              <a:t>2007) Krankenhaus-Management </a:t>
            </a:r>
            <a:r>
              <a:rPr lang="de-DE" sz="1800" dirty="0"/>
              <a:t>im Umbruch: Konzepte - Methoden - Projekte, Stuttgart.</a:t>
            </a:r>
          </a:p>
          <a:p>
            <a:r>
              <a:rPr lang="de-DE" sz="1800" dirty="0" err="1"/>
              <a:t>Gaitanides</a:t>
            </a:r>
            <a:r>
              <a:rPr lang="de-DE" sz="1800" dirty="0"/>
              <a:t>, M., Scholz, R., </a:t>
            </a:r>
            <a:r>
              <a:rPr lang="de-DE" sz="1800" dirty="0" err="1"/>
              <a:t>Vrohlings</a:t>
            </a:r>
            <a:r>
              <a:rPr lang="de-DE" sz="1800" dirty="0"/>
              <a:t>, A., Raster, M. (</a:t>
            </a:r>
            <a:r>
              <a:rPr lang="de-DE" sz="1800" dirty="0" smtClean="0"/>
              <a:t>1994) Prozessmanagement</a:t>
            </a:r>
            <a:r>
              <a:rPr lang="de-DE" sz="1800" dirty="0"/>
              <a:t>, München, Wien.</a:t>
            </a:r>
          </a:p>
          <a:p>
            <a:r>
              <a:rPr lang="de-DE" sz="1800" dirty="0" err="1"/>
              <a:t>Greiling</a:t>
            </a:r>
            <a:r>
              <a:rPr lang="de-DE" sz="1800" dirty="0"/>
              <a:t>, M., </a:t>
            </a:r>
            <a:r>
              <a:rPr lang="de-DE" sz="1800" dirty="0" err="1"/>
              <a:t>Muszynski</a:t>
            </a:r>
            <a:r>
              <a:rPr lang="de-DE" sz="1800" dirty="0"/>
              <a:t>, T. (</a:t>
            </a:r>
            <a:r>
              <a:rPr lang="de-DE" sz="1800" dirty="0" smtClean="0"/>
              <a:t>2008) Strategisches </a:t>
            </a:r>
            <a:r>
              <a:rPr lang="de-DE" sz="1800" dirty="0"/>
              <a:t>Management im Krankenhaus: Methoden und Techniken zur Umsetzung in der Praxis, 2. überarbeitete und erweiterte Auflage, Stuttgart.</a:t>
            </a:r>
          </a:p>
          <a:p>
            <a:r>
              <a:rPr lang="de-DE" sz="1800" dirty="0" err="1"/>
              <a:t>Greiling</a:t>
            </a:r>
            <a:r>
              <a:rPr lang="de-DE" sz="1800" dirty="0"/>
              <a:t>, M., Thomas, F. (</a:t>
            </a:r>
            <a:r>
              <a:rPr lang="de-DE" sz="1800" dirty="0" smtClean="0"/>
              <a:t>2002) Prozessorientierung </a:t>
            </a:r>
            <a:r>
              <a:rPr lang="de-DE" sz="1800" dirty="0"/>
              <a:t>im Krankenhaus. Düsseldorf, S. 23-33. </a:t>
            </a:r>
          </a:p>
          <a:p>
            <a:r>
              <a:rPr lang="de-DE" sz="1800" dirty="0" err="1"/>
              <a:t>Greulich</a:t>
            </a:r>
            <a:r>
              <a:rPr lang="de-DE" sz="1800" dirty="0"/>
              <a:t>, A., </a:t>
            </a:r>
            <a:r>
              <a:rPr lang="de-DE" sz="1800" dirty="0" err="1"/>
              <a:t>Onetti</a:t>
            </a:r>
            <a:r>
              <a:rPr lang="de-DE" sz="1800" dirty="0"/>
              <a:t>, A., Schade, V., Zaugg, B. (Hrsg.) (</a:t>
            </a:r>
            <a:r>
              <a:rPr lang="de-DE" sz="1800" dirty="0" smtClean="0"/>
              <a:t>2005) </a:t>
            </a:r>
            <a:r>
              <a:rPr lang="de-DE" sz="1800" dirty="0" err="1" smtClean="0"/>
              <a:t>Balanced</a:t>
            </a:r>
            <a:r>
              <a:rPr lang="de-DE" sz="1800" dirty="0" smtClean="0"/>
              <a:t> </a:t>
            </a:r>
            <a:r>
              <a:rPr lang="de-DE" sz="1800" dirty="0" err="1"/>
              <a:t>Scorecard</a:t>
            </a:r>
            <a:r>
              <a:rPr lang="de-DE" sz="1800" dirty="0"/>
              <a:t> im Krankenhaus, 2. Auflage, Heidelberg, 45-77.</a:t>
            </a:r>
          </a:p>
          <a:p>
            <a:r>
              <a:rPr lang="de-DE" sz="1800" dirty="0"/>
              <a:t>Grün, A. (</a:t>
            </a:r>
            <a:r>
              <a:rPr lang="de-DE" sz="1800" dirty="0" smtClean="0"/>
              <a:t>1999) Krankenhausfinanzierung </a:t>
            </a:r>
            <a:r>
              <a:rPr lang="de-DE" sz="1800" dirty="0"/>
              <a:t>unter Berücksichtigung der Prozesskostenrechnung, Frankfurt am Main, S. 138-143.</a:t>
            </a:r>
          </a:p>
          <a:p>
            <a:r>
              <a:rPr lang="de-DE" sz="1800" dirty="0"/>
              <a:t>Hoffmann, D. W. (</a:t>
            </a:r>
            <a:r>
              <a:rPr lang="de-DE" sz="1800" dirty="0" smtClean="0"/>
              <a:t>2013) Software-Qualität</a:t>
            </a:r>
            <a:r>
              <a:rPr lang="de-DE" sz="1800" dirty="0"/>
              <a:t>, 2., aktualisierte und korrigierte Auflage, Heidelberg, S. 12</a:t>
            </a:r>
          </a:p>
          <a:p>
            <a:r>
              <a:rPr lang="de-DE" sz="1800" dirty="0"/>
              <a:t>Huch, B., </a:t>
            </a:r>
            <a:r>
              <a:rPr lang="de-DE" sz="1800" dirty="0" err="1"/>
              <a:t>Behme</a:t>
            </a:r>
            <a:r>
              <a:rPr lang="de-DE" sz="1800" dirty="0"/>
              <a:t>, W., Ohlendorf, T. (</a:t>
            </a:r>
            <a:r>
              <a:rPr lang="de-DE" sz="1800" dirty="0" smtClean="0"/>
              <a:t>2004) </a:t>
            </a:r>
            <a:r>
              <a:rPr lang="de-DE" sz="1800" dirty="0" err="1" smtClean="0"/>
              <a:t>Rechnungswesenorientiertes</a:t>
            </a:r>
            <a:r>
              <a:rPr lang="de-DE" sz="1800" dirty="0" smtClean="0"/>
              <a:t> </a:t>
            </a:r>
            <a:r>
              <a:rPr lang="de-DE" sz="1800" dirty="0"/>
              <a:t>Controlling, 4., vollständig überarbeitete Auflage, Heidelberg, 32-49.</a:t>
            </a:r>
          </a:p>
          <a:p>
            <a:r>
              <a:rPr lang="de-DE" sz="1800" dirty="0" err="1"/>
              <a:t>Hungenberg</a:t>
            </a:r>
            <a:r>
              <a:rPr lang="de-DE" sz="1800" dirty="0"/>
              <a:t>, H. (</a:t>
            </a:r>
            <a:r>
              <a:rPr lang="de-DE" sz="1800" dirty="0" smtClean="0"/>
              <a:t>2012) Strategisches </a:t>
            </a:r>
            <a:r>
              <a:rPr lang="de-DE" sz="1800" dirty="0"/>
              <a:t>Management im Unternehmen, 7., aktualisierte Auflage, Wiesbaden, 20-49.</a:t>
            </a:r>
          </a:p>
          <a:p>
            <a:r>
              <a:rPr lang="de-DE" sz="1800" dirty="0" err="1"/>
              <a:t>Papenhoff</a:t>
            </a:r>
            <a:r>
              <a:rPr lang="de-DE" sz="1800" dirty="0"/>
              <a:t>, M., Schmitz, F. (</a:t>
            </a:r>
            <a:r>
              <a:rPr lang="de-DE" sz="1800" dirty="0" smtClean="0"/>
              <a:t>2013) BWL </a:t>
            </a:r>
            <a:r>
              <a:rPr lang="de-DE" sz="1800" dirty="0"/>
              <a:t>für Mediziner im Krankenhaus: Zusammenhänge verstehen, erfolgreich argumentieren, 2. Auflage, Berlin.</a:t>
            </a:r>
          </a:p>
          <a:p>
            <a:r>
              <a:rPr lang="de-DE" sz="1800" dirty="0" err="1"/>
              <a:t>Reibnitz</a:t>
            </a:r>
            <a:r>
              <a:rPr lang="de-DE" sz="1800" dirty="0"/>
              <a:t>, C. v. (</a:t>
            </a:r>
            <a:r>
              <a:rPr lang="de-DE" sz="1800" dirty="0" smtClean="0"/>
              <a:t>2006) Strategische </a:t>
            </a:r>
            <a:r>
              <a:rPr lang="de-DE" sz="1800" dirty="0"/>
              <a:t>Planung im Krankenhaus, 2. Auflage, Stuttgart.</a:t>
            </a:r>
          </a:p>
          <a:p>
            <a:r>
              <a:rPr lang="de-DE" sz="1800" dirty="0" err="1"/>
              <a:t>Rompf</a:t>
            </a:r>
            <a:r>
              <a:rPr lang="de-DE" sz="1800" dirty="0"/>
              <a:t>, M. (</a:t>
            </a:r>
            <a:r>
              <a:rPr lang="de-DE" sz="1800" dirty="0" smtClean="0"/>
              <a:t>2005) Das </a:t>
            </a:r>
            <a:r>
              <a:rPr lang="de-DE" sz="1800" dirty="0"/>
              <a:t>Krankenhaus der Zukunft ist ein Gesundheitsunternehmen: Strategische und strukturelle Anforderungen an Krankenhäuser am Beispiel der integrierten Versorgung, Stuttgart, Berlin.</a:t>
            </a:r>
          </a:p>
          <a:p>
            <a:r>
              <a:rPr lang="de-DE" sz="1800" dirty="0"/>
              <a:t>Salfeld, R., </a:t>
            </a:r>
            <a:r>
              <a:rPr lang="de-DE" sz="1800" dirty="0" err="1"/>
              <a:t>Hehner</a:t>
            </a:r>
            <a:r>
              <a:rPr lang="de-DE" sz="1800" dirty="0"/>
              <a:t>, S., </a:t>
            </a:r>
            <a:r>
              <a:rPr lang="de-DE" sz="1800" dirty="0" err="1"/>
              <a:t>Wichels</a:t>
            </a:r>
            <a:r>
              <a:rPr lang="de-DE" sz="1800" dirty="0"/>
              <a:t>, R. (</a:t>
            </a:r>
            <a:r>
              <a:rPr lang="de-DE" sz="1800" dirty="0" smtClean="0"/>
              <a:t>2009) Modernes </a:t>
            </a:r>
            <a:r>
              <a:rPr lang="de-DE" sz="1800" dirty="0"/>
              <a:t>Krankenhausmanagement: Konzepte und Lösungen, 2. Auflage, Berlin, Heidelberg.</a:t>
            </a:r>
          </a:p>
          <a:p>
            <a:r>
              <a:rPr lang="de-DE" sz="1800" dirty="0"/>
              <a:t>Schmelzer, H., Sesselmann, W. (</a:t>
            </a:r>
            <a:r>
              <a:rPr lang="de-DE" sz="1800" dirty="0" smtClean="0"/>
              <a:t>2002) Geschäftsprozessmanagement </a:t>
            </a:r>
            <a:r>
              <a:rPr lang="de-DE" sz="1800" dirty="0"/>
              <a:t>in der Praxis, 2. Auflage, München, Wien, 167-179.</a:t>
            </a:r>
          </a:p>
          <a:p>
            <a:r>
              <a:rPr lang="de-DE" sz="1800" dirty="0"/>
              <a:t>Schmidt, D. (</a:t>
            </a:r>
            <a:r>
              <a:rPr lang="de-DE" sz="1800" dirty="0" smtClean="0"/>
              <a:t>2006) Der </a:t>
            </a:r>
            <a:r>
              <a:rPr lang="de-DE" sz="1800" dirty="0"/>
              <a:t>Einsatz der Prozesskostenrechnung im Krankenhaus, Studienarbeit, FH Koblenz.</a:t>
            </a:r>
          </a:p>
          <a:p>
            <a:r>
              <a:rPr lang="de-DE" sz="1800" dirty="0"/>
              <a:t>Schönherr, R. (</a:t>
            </a:r>
            <a:r>
              <a:rPr lang="de-DE" sz="1800" dirty="0" smtClean="0"/>
              <a:t>2006) Prozesscontrolling </a:t>
            </a:r>
            <a:r>
              <a:rPr lang="de-DE" sz="1800" dirty="0"/>
              <a:t>im Krankenhaus, Anforderungen und Umsetzungsmöglichkeiten, Dresden. </a:t>
            </a:r>
          </a:p>
          <a:p>
            <a:r>
              <a:rPr lang="de-DE" sz="1800" dirty="0"/>
              <a:t>Unternehmensberatung GmbH Beratung und Betreuung (</a:t>
            </a:r>
            <a:r>
              <a:rPr lang="de-DE" sz="1800" dirty="0" smtClean="0"/>
              <a:t>2000) Strategiekonzept </a:t>
            </a:r>
            <a:r>
              <a:rPr lang="de-DE" sz="1800" dirty="0"/>
              <a:t>zur regionalen Gesundheitsversorgung im Landkreis Nienburg, Bericht Januar 2001.</a:t>
            </a:r>
          </a:p>
          <a:p>
            <a:r>
              <a:rPr lang="de-DE" sz="1800" dirty="0" err="1"/>
              <a:t>Warnebier</a:t>
            </a:r>
            <a:r>
              <a:rPr lang="de-DE" sz="1800" dirty="0"/>
              <a:t>, P. (</a:t>
            </a:r>
            <a:r>
              <a:rPr lang="de-DE" sz="1800" dirty="0" smtClean="0"/>
              <a:t>2007) Strategische </a:t>
            </a:r>
            <a:r>
              <a:rPr lang="de-DE" sz="1800" dirty="0"/>
              <a:t>Positionierung und Strategieprozesse deutscher Krankenhäuser: Eine theoretische und empirische Analyse, Berlin</a:t>
            </a:r>
            <a:r>
              <a:rPr lang="de-DE" sz="1800" dirty="0" smtClean="0"/>
              <a:t>.</a:t>
            </a:r>
          </a:p>
          <a:p>
            <a:r>
              <a:rPr lang="de-DE" sz="1800" dirty="0"/>
              <a:t>https://www.business-wissen.de/hb/beispiele-fuer-profit-center-und-ihreorganisationsstruktur/</a:t>
            </a:r>
          </a:p>
          <a:p>
            <a:r>
              <a:rPr lang="de-DE" sz="1800" dirty="0"/>
              <a:t>http://</a:t>
            </a:r>
            <a:r>
              <a:rPr lang="de-DE" sz="1800" dirty="0" smtClean="0"/>
              <a:t>www.oracle.com/technetwork/middleware/performancescorecard/overview/index.html</a:t>
            </a:r>
            <a:endParaRPr lang="de-DE" sz="18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837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31520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/>
              <a:t>Normatives Management – Handlungsgrundlage im Krankenhaus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/>
              <a:t>Aufgaben/Ziele:</a:t>
            </a:r>
            <a:r>
              <a:rPr lang="de-DE" sz="1800" dirty="0"/>
              <a:t> Festlegung Gestaltung von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Krankenhausverfassung </a:t>
            </a:r>
            <a:r>
              <a:rPr lang="de-DE" dirty="0" smtClean="0"/>
              <a:t>(Grundordnung)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Grundlage für Zielausrichtung (grundlegende/ </a:t>
            </a:r>
            <a:r>
              <a:rPr lang="de-DE" dirty="0" smtClean="0"/>
              <a:t>langfristige </a:t>
            </a:r>
            <a:r>
              <a:rPr lang="de-DE" dirty="0"/>
              <a:t>Regelungen bezüglich Einfluss vers. Interessensgruppen – z.T. gesetzl. </a:t>
            </a:r>
            <a:r>
              <a:rPr lang="de-DE" dirty="0" smtClean="0"/>
              <a:t>vorgegeben </a:t>
            </a:r>
            <a:r>
              <a:rPr lang="de-DE" dirty="0"/>
              <a:t>(Arbeitsrecht), zumeist aber frei gestaltbar)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Niederschlag in offiziellen Satzungen,  </a:t>
            </a:r>
            <a:r>
              <a:rPr lang="de-DE" dirty="0" smtClean="0"/>
              <a:t>Unternehmensleitlinie, </a:t>
            </a:r>
            <a:r>
              <a:rPr lang="de-DE" dirty="0"/>
              <a:t>Handbücher, </a:t>
            </a:r>
            <a:r>
              <a:rPr lang="de-DE" dirty="0" smtClean="0"/>
              <a:t>Geschäftsverteilungsplänen </a:t>
            </a:r>
            <a:r>
              <a:rPr lang="de-DE" dirty="0" err="1" smtClean="0"/>
              <a:t>etc</a:t>
            </a:r>
            <a:r>
              <a:rPr lang="de-DE" dirty="0" smtClean="0"/>
              <a:t> </a:t>
            </a:r>
            <a:r>
              <a:rPr lang="de-DE" dirty="0"/>
              <a:t>(z.B. Rechtsform, Satzung)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u="sng" dirty="0"/>
              <a:t>Vision</a:t>
            </a:r>
            <a:r>
              <a:rPr lang="de-DE" dirty="0"/>
              <a:t> – Leitidee des </a:t>
            </a:r>
            <a:r>
              <a:rPr lang="de-DE" dirty="0" smtClean="0"/>
              <a:t>Unternehmens </a:t>
            </a:r>
            <a:r>
              <a:rPr lang="de-DE" dirty="0"/>
              <a:t>(Zukunftsaussicht)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smtClean="0"/>
              <a:t>Anspruch </a:t>
            </a:r>
            <a:r>
              <a:rPr lang="de-DE" dirty="0"/>
              <a:t>der </a:t>
            </a:r>
            <a:r>
              <a:rPr lang="de-DE" dirty="0" smtClean="0"/>
              <a:t>Mitarbeiter-Orientierung </a:t>
            </a:r>
            <a:r>
              <a:rPr lang="de-DE" dirty="0"/>
              <a:t>(„Warum“?) -Vermittlung des Großen Ganzen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u="sng" dirty="0"/>
              <a:t>Mission</a:t>
            </a:r>
            <a:r>
              <a:rPr lang="de-DE" dirty="0"/>
              <a:t> – schriftliche Umsetzung der </a:t>
            </a:r>
            <a:r>
              <a:rPr lang="de-DE" dirty="0" smtClean="0"/>
              <a:t>Vision: </a:t>
            </a:r>
            <a:r>
              <a:rPr lang="de-DE" dirty="0"/>
              <a:t>Grundzweck </a:t>
            </a:r>
            <a:r>
              <a:rPr lang="de-DE" dirty="0" smtClean="0"/>
              <a:t>der Krankenhaus-Ausrichtung </a:t>
            </a:r>
            <a:r>
              <a:rPr lang="de-DE" dirty="0"/>
              <a:t>und Ziele (</a:t>
            </a:r>
            <a:r>
              <a:rPr lang="de-DE" dirty="0" smtClean="0"/>
              <a:t>strategisch/operativ</a:t>
            </a:r>
            <a:r>
              <a:rPr lang="de-DE" dirty="0"/>
              <a:t>) („Was“?)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smtClean="0"/>
              <a:t>Mitarbeiter-Identifikation/Motivation </a:t>
            </a:r>
            <a:r>
              <a:rPr lang="de-DE" dirty="0"/>
              <a:t>(Cave: </a:t>
            </a:r>
            <a:r>
              <a:rPr lang="de-DE" dirty="0" smtClean="0"/>
              <a:t>Regelung </a:t>
            </a:r>
            <a:r>
              <a:rPr lang="de-DE" dirty="0"/>
              <a:t>auf Wertebasis)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u="sng" dirty="0"/>
              <a:t>Ziele</a:t>
            </a:r>
            <a:r>
              <a:rPr lang="de-DE" dirty="0"/>
              <a:t> – Basis für </a:t>
            </a:r>
            <a:r>
              <a:rPr lang="de-DE" dirty="0" smtClean="0"/>
              <a:t>Entscheidungsprozesse</a:t>
            </a:r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4546" y="17609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56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31520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/>
              <a:t>Normatives Management – Handlungsgrundlage im Krankenhaus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/>
              <a:t>Aufgaben/Ziele:</a:t>
            </a:r>
            <a:r>
              <a:rPr lang="de-DE" sz="1800" dirty="0"/>
              <a:t> Festlegung Gestaltung von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Krankenhaus-Kultur </a:t>
            </a:r>
            <a:r>
              <a:rPr lang="de-DE" dirty="0"/>
              <a:t>– spiegelt sich in Verhaltensweisen aller </a:t>
            </a:r>
            <a:r>
              <a:rPr lang="de-DE" dirty="0" smtClean="0"/>
              <a:t>Krankenhaus-Mitarbeiter </a:t>
            </a:r>
            <a:r>
              <a:rPr lang="de-DE" dirty="0"/>
              <a:t>wieder; Erfolg beeinflussender Faktor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3 Elemente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b="1" dirty="0"/>
              <a:t>Grundannahmen</a:t>
            </a:r>
            <a:r>
              <a:rPr lang="de-DE" sz="1800" dirty="0"/>
              <a:t> (Überzeugungen, Einstellungen) – unsicher/ unbewusst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b="1" dirty="0"/>
              <a:t>Werte/Normen</a:t>
            </a:r>
            <a:r>
              <a:rPr lang="de-DE" sz="1800" dirty="0"/>
              <a:t> (Präferenzen, Verhaltensmaxime)- abstrakt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de-DE" sz="1800" b="1" dirty="0"/>
              <a:t>Artefakte</a:t>
            </a:r>
            <a:r>
              <a:rPr lang="de-DE" sz="1800" dirty="0"/>
              <a:t> (Symbole, </a:t>
            </a:r>
            <a:r>
              <a:rPr lang="de-DE" sz="1800" dirty="0" smtClean="0"/>
              <a:t>Krankenhaus-Logo</a:t>
            </a:r>
            <a:r>
              <a:rPr lang="de-DE" sz="1800" dirty="0"/>
              <a:t>) – sichtbare Oberfläche </a:t>
            </a:r>
            <a:r>
              <a:rPr lang="de-DE" sz="1800" dirty="0" smtClean="0"/>
              <a:t>des Krankenhauses</a:t>
            </a:r>
            <a:endParaRPr lang="de-DE" sz="1800" dirty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Beispiel: Vision/Mission: Guter </a:t>
            </a:r>
            <a:r>
              <a:rPr lang="de-DE" dirty="0" smtClean="0"/>
              <a:t>medizinischer </a:t>
            </a:r>
            <a:r>
              <a:rPr lang="de-DE" dirty="0"/>
              <a:t>Lehrbetrieb (inkl. </a:t>
            </a:r>
            <a:r>
              <a:rPr lang="de-DE" dirty="0" smtClean="0"/>
              <a:t>ethische/religiöse </a:t>
            </a:r>
            <a:r>
              <a:rPr lang="de-DE" dirty="0"/>
              <a:t>Grundsätze), Ziel: Sicherstellung Versorgungsauftrag (hohe Qualität, niedrige Kosten)</a:t>
            </a:r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513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31520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 smtClean="0"/>
              <a:t>Strategisches </a:t>
            </a:r>
            <a:r>
              <a:rPr lang="de-DE" b="1" dirty="0"/>
              <a:t>Management </a:t>
            </a:r>
            <a:endParaRPr lang="de-DE" b="1" dirty="0" smtClean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 smtClean="0"/>
              <a:t>Orientierung:</a:t>
            </a:r>
            <a:endParaRPr lang="de-DE" sz="1800" dirty="0" smtClean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mittel- bis </a:t>
            </a:r>
            <a:r>
              <a:rPr lang="de-DE" dirty="0" smtClean="0"/>
              <a:t>langfristig </a:t>
            </a:r>
            <a:r>
              <a:rPr lang="de-DE" dirty="0"/>
              <a:t>(</a:t>
            </a:r>
            <a:r>
              <a:rPr lang="de-DE" dirty="0" smtClean="0"/>
              <a:t>3-5a)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Basis</a:t>
            </a:r>
            <a:r>
              <a:rPr lang="de-DE" dirty="0"/>
              <a:t>: Mission des </a:t>
            </a:r>
            <a:r>
              <a:rPr lang="de-DE" dirty="0" smtClean="0"/>
              <a:t>normativen Managements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Erarbeitung </a:t>
            </a:r>
            <a:r>
              <a:rPr lang="de-DE" dirty="0"/>
              <a:t>langfristiger Handlungsalternativen</a:t>
            </a:r>
          </a:p>
        </p:txBody>
      </p:sp>
      <p:sp>
        <p:nvSpPr>
          <p:cNvPr id="4" name="Stern mit 5 Zacken 3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2982" y="18274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837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31520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 smtClean="0"/>
              <a:t>Strategisches </a:t>
            </a:r>
            <a:r>
              <a:rPr lang="de-DE" b="1" dirty="0"/>
              <a:t>Management </a:t>
            </a:r>
            <a:endParaRPr lang="de-DE" b="1" dirty="0" smtClean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 smtClean="0"/>
              <a:t>Aufgaben/Ziele: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Merkmale </a:t>
            </a:r>
            <a:r>
              <a:rPr lang="de-DE" dirty="0" smtClean="0"/>
              <a:t>strategischer </a:t>
            </a:r>
            <a:r>
              <a:rPr lang="de-DE" dirty="0"/>
              <a:t>Entscheidungen:</a:t>
            </a:r>
          </a:p>
          <a:p>
            <a:pPr marL="0" indent="0">
              <a:lnSpc>
                <a:spcPct val="110000"/>
              </a:lnSpc>
              <a:buNone/>
            </a:pPr>
            <a:endParaRPr lang="de-DE" sz="1800" b="1" dirty="0" smtClean="0"/>
          </a:p>
          <a:p>
            <a:pPr marL="0" indent="0">
              <a:lnSpc>
                <a:spcPct val="110000"/>
              </a:lnSpc>
              <a:buNone/>
            </a:pPr>
            <a:endParaRPr lang="de-DE" sz="1800" b="1" dirty="0"/>
          </a:p>
          <a:p>
            <a:pPr marL="0" indent="0">
              <a:lnSpc>
                <a:spcPct val="110000"/>
              </a:lnSpc>
              <a:buNone/>
            </a:pPr>
            <a:endParaRPr lang="de-DE" sz="1800" b="1" dirty="0" smtClean="0"/>
          </a:p>
          <a:p>
            <a:pPr marL="0" indent="0">
              <a:lnSpc>
                <a:spcPct val="110000"/>
              </a:lnSpc>
              <a:buNone/>
            </a:pPr>
            <a:endParaRPr lang="de-DE" sz="1800" b="1" dirty="0" smtClean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de-DE" sz="1800" dirty="0" smtClean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819681223"/>
              </p:ext>
            </p:extLst>
          </p:nvPr>
        </p:nvGraphicFramePr>
        <p:xfrm>
          <a:off x="4528457" y="2934789"/>
          <a:ext cx="6049554" cy="3325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42058" y="18939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1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Integriertes Krankenhaus- </a:t>
            </a:r>
            <a:r>
              <a:rPr lang="de-DE" dirty="0" err="1"/>
              <a:t>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12514" y="864108"/>
            <a:ext cx="7538960" cy="5120640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de-DE" b="1" dirty="0" smtClean="0"/>
              <a:t>Strategisches </a:t>
            </a:r>
            <a:r>
              <a:rPr lang="de-DE" b="1" dirty="0"/>
              <a:t>Management </a:t>
            </a:r>
            <a:endParaRPr lang="de-DE" b="1" dirty="0" smtClean="0"/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à"/>
            </a:pPr>
            <a:r>
              <a:rPr lang="de-DE" sz="1800" b="1" dirty="0" smtClean="0"/>
              <a:t>Aufgaben/Ziele: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 smtClean="0"/>
              <a:t>Formulierung/Auswählen </a:t>
            </a:r>
            <a:r>
              <a:rPr lang="de-DE" dirty="0"/>
              <a:t>von Strategien </a:t>
            </a:r>
            <a:r>
              <a:rPr lang="de-DE" dirty="0" smtClean="0"/>
              <a:t>und </a:t>
            </a:r>
            <a:r>
              <a:rPr lang="de-DE" dirty="0"/>
              <a:t>Umsetzung durch Strukturen und Systeme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smtClean="0"/>
              <a:t>strategische Management </a:t>
            </a:r>
            <a:r>
              <a:rPr lang="de-DE" dirty="0"/>
              <a:t>liefert konkrete Entscheidungen (</a:t>
            </a:r>
            <a:r>
              <a:rPr lang="de-DE" dirty="0" smtClean="0"/>
              <a:t>Berücksichtigung </a:t>
            </a:r>
            <a:r>
              <a:rPr lang="de-DE" dirty="0"/>
              <a:t>der beiden Bestimmungsfaktoren – Positionierung auf dem Markt und Ressourcen (</a:t>
            </a:r>
            <a:r>
              <a:rPr lang="de-DE" dirty="0" smtClean="0"/>
              <a:t>Mitarbeiter, </a:t>
            </a:r>
            <a:r>
              <a:rPr lang="de-DE" dirty="0"/>
              <a:t>Finanzen) bei allen Entscheidungen)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Arten strategischer Entscheidungen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endParaRPr lang="de-DE" dirty="0"/>
          </a:p>
          <a:p>
            <a:pPr marL="1200150"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sz="1800" dirty="0"/>
              <a:t> </a:t>
            </a:r>
            <a:r>
              <a:rPr lang="de-DE" sz="1800" b="1" dirty="0"/>
              <a:t>Strategien</a:t>
            </a:r>
            <a:r>
              <a:rPr lang="de-DE" sz="1800" dirty="0"/>
              <a:t> – geschäftliche Ausrichtungen </a:t>
            </a:r>
            <a:r>
              <a:rPr lang="de-DE" sz="1800" dirty="0" smtClean="0"/>
              <a:t>des Krankenhauses</a:t>
            </a:r>
            <a:endParaRPr lang="de-DE" sz="1800" dirty="0"/>
          </a:p>
          <a:p>
            <a:pPr marL="1200150"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sz="1800" dirty="0"/>
              <a:t> </a:t>
            </a:r>
            <a:r>
              <a:rPr lang="de-DE" sz="1800" b="1" dirty="0"/>
              <a:t>Strukturen</a:t>
            </a:r>
            <a:r>
              <a:rPr lang="de-DE" sz="1800" dirty="0"/>
              <a:t> – Zusammenarbeit der Menschen im </a:t>
            </a:r>
            <a:r>
              <a:rPr lang="de-DE" sz="1800" dirty="0" smtClean="0"/>
              <a:t>Unternehmen</a:t>
            </a:r>
            <a:endParaRPr lang="de-DE" sz="1800" dirty="0"/>
          </a:p>
          <a:p>
            <a:pPr marL="1200150"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sz="1800" dirty="0"/>
              <a:t> </a:t>
            </a:r>
            <a:r>
              <a:rPr lang="de-DE" sz="1800" b="1" dirty="0"/>
              <a:t>Systeme</a:t>
            </a:r>
            <a:r>
              <a:rPr lang="de-DE" sz="1800" dirty="0"/>
              <a:t> – Instrumente zur </a:t>
            </a:r>
            <a:r>
              <a:rPr lang="de-DE" sz="1800" dirty="0" smtClean="0"/>
              <a:t>Krankenhaus-Führung</a:t>
            </a:r>
            <a:endParaRPr lang="de-DE" sz="1800" dirty="0"/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de-DE" dirty="0"/>
              <a:t>Beispiel: Positionierung </a:t>
            </a:r>
            <a:r>
              <a:rPr lang="de-DE" dirty="0" smtClean="0"/>
              <a:t>Krankenhaus </a:t>
            </a:r>
            <a:r>
              <a:rPr lang="de-DE" dirty="0"/>
              <a:t>bzgl. </a:t>
            </a:r>
            <a:r>
              <a:rPr lang="de-DE" dirty="0" smtClean="0"/>
              <a:t>spezieller Geschäftsfelder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2058" y="1777538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272056" y="174567"/>
            <a:ext cx="565268" cy="5818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96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ahmen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TM03457475[[fn=Rahmen]]</Template>
  <TotalTime>0</TotalTime>
  <Words>3394</Words>
  <Application>Microsoft Office PowerPoint</Application>
  <PresentationFormat>Breitbild</PresentationFormat>
  <Paragraphs>349</Paragraphs>
  <Slides>41</Slides>
  <Notes>0</Notes>
  <HiddenSlides>0</HiddenSlides>
  <MMClips>27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8" baseType="lpstr">
      <vt:lpstr>Arial</vt:lpstr>
      <vt:lpstr>Calibri</vt:lpstr>
      <vt:lpstr>Corbel</vt:lpstr>
      <vt:lpstr>Times New Roman</vt:lpstr>
      <vt:lpstr>Wingdings</vt:lpstr>
      <vt:lpstr>Wingdings 2</vt:lpstr>
      <vt:lpstr>Rahmen</vt:lpstr>
      <vt:lpstr>Krankenhaus-management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Integriertes Krankenhaus- management</vt:lpstr>
      <vt:lpstr>Prozesskostenrechnung</vt:lpstr>
      <vt:lpstr>Profit-Center-Lösungen</vt:lpstr>
      <vt:lpstr>Profit-Center-Lösungen</vt:lpstr>
      <vt:lpstr>Profit-Center-Lösungen</vt:lpstr>
      <vt:lpstr>Balanced Scorecard (BSC)</vt:lpstr>
      <vt:lpstr>Balanced Scorecard (BSC)</vt:lpstr>
      <vt:lpstr>Balanced Scorecard (BSC)</vt:lpstr>
      <vt:lpstr>Balanced Scorecard (BSC)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Heraus-forderung Krankenhaus-management</vt:lpstr>
      <vt:lpstr>Literatur</vt:lpstr>
    </vt:vector>
  </TitlesOfParts>
  <Company>Uniklinikum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Krankenhaus-management</dc:title>
  <dc:creator>Julia Maurer</dc:creator>
  <cp:lastModifiedBy>user</cp:lastModifiedBy>
  <cp:revision>29</cp:revision>
  <dcterms:created xsi:type="dcterms:W3CDTF">2020-09-30T07:11:17Z</dcterms:created>
  <dcterms:modified xsi:type="dcterms:W3CDTF">2022-11-15T08:38:31Z</dcterms:modified>
</cp:coreProperties>
</file>

<file path=docProps/thumbnail.jpeg>
</file>